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73" r:id="rId5"/>
    <p:sldId id="257" r:id="rId6"/>
    <p:sldId id="279" r:id="rId7"/>
    <p:sldId id="274" r:id="rId8"/>
    <p:sldId id="278" r:id="rId9"/>
    <p:sldId id="282" r:id="rId10"/>
    <p:sldId id="287" r:id="rId11"/>
    <p:sldId id="283" r:id="rId12"/>
    <p:sldId id="288" r:id="rId13"/>
    <p:sldId id="284" r:id="rId14"/>
    <p:sldId id="289" r:id="rId15"/>
    <p:sldId id="277" r:id="rId16"/>
    <p:sldId id="261" r:id="rId17"/>
    <p:sldId id="295"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76" autoAdjust="0"/>
    <p:restoredTop sz="90146" autoAdjust="0"/>
  </p:normalViewPr>
  <p:slideViewPr>
    <p:cSldViewPr>
      <p:cViewPr varScale="1">
        <p:scale>
          <a:sx n="60" d="100"/>
          <a:sy n="60" d="100"/>
        </p:scale>
        <p:origin x="976" y="4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30271-2BDE-47BE-9D99-FF400E4DD898}" type="datetimeFigureOut">
              <a:rPr lang="en-GB" smtClean="0"/>
              <a:pPr/>
              <a:t>29/03/2023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337EB-F787-43CF-A4FE-CF89730A212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slides can be edited and adapted to suit your setting. </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1</a:t>
            </a:fld>
            <a:endParaRPr lang="en-GB"/>
          </a:p>
        </p:txBody>
      </p:sp>
    </p:spTree>
    <p:extLst>
      <p:ext uri="{BB962C8B-B14F-4D97-AF65-F5344CB8AC3E}">
        <p14:creationId xmlns:p14="http://schemas.microsoft.com/office/powerpoint/2010/main" val="347276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abuse in the primary school years? How is this done? </a:t>
            </a:r>
            <a:r>
              <a:rPr lang="en-GB" sz="1200" b="0" i="0" u="none" strike="noStrike" kern="1200" dirty="0">
                <a:solidFill>
                  <a:schemeClr val="tx1"/>
                </a:solidFill>
                <a:effectLst/>
                <a:latin typeface="+mn-lt"/>
                <a:ea typeface="+mn-ea"/>
                <a:cs typeface="+mn-cs"/>
              </a:rPr>
              <a:t>And also </a:t>
            </a:r>
            <a:r>
              <a:rPr lang="en-GB" sz="1200" b="1" i="0" u="none" strike="noStrike" kern="1200" dirty="0">
                <a:solidFill>
                  <a:schemeClr val="tx1"/>
                </a:solidFill>
                <a:effectLst/>
                <a:latin typeface="+mn-lt"/>
                <a:ea typeface="+mn-ea"/>
                <a:cs typeface="+mn-cs"/>
              </a:rPr>
              <a:t>Why and how does the RSHP resource help children and young people to learn about sex and gender equality</a:t>
            </a:r>
            <a:r>
              <a:rPr lang="en-GB" sz="1200" b="0" i="0" u="none" strike="noStrike" kern="1200" dirty="0">
                <a:solidFill>
                  <a:schemeClr val="tx1"/>
                </a:solidFill>
                <a:effectLst/>
                <a:latin typeface="+mn-lt"/>
                <a:ea typeface="+mn-ea"/>
                <a:cs typeface="+mn-cs"/>
              </a:rPr>
              <a:t>? And also: </a:t>
            </a:r>
            <a:r>
              <a:rPr lang="en-GB" sz="1200" b="1" i="0" u="none" strike="noStrike" kern="1200" dirty="0">
                <a:solidFill>
                  <a:schemeClr val="tx1"/>
                </a:solidFill>
                <a:effectLst/>
                <a:latin typeface="+mn-lt"/>
                <a:ea typeface="+mn-ea"/>
                <a:cs typeface="+mn-cs"/>
              </a:rPr>
              <a:t>Why and how does the RSHP resource help children and young people to learn about consent?</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10</a:t>
            </a:fld>
            <a:endParaRPr lang="en-GB"/>
          </a:p>
        </p:txBody>
      </p:sp>
    </p:spTree>
    <p:extLst>
      <p:ext uri="{BB962C8B-B14F-4D97-AF65-F5344CB8AC3E}">
        <p14:creationId xmlns:p14="http://schemas.microsoft.com/office/powerpoint/2010/main" val="1249604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some aspects of the learning that is introduced at Second Level you may want to check out the questions and answers in our FAQ section https://rshp.scot/faq/ that read: </a:t>
            </a:r>
            <a:r>
              <a:rPr lang="en-GB" sz="1200" b="1" i="0" u="none" strike="noStrike" kern="1200" dirty="0">
                <a:solidFill>
                  <a:schemeClr val="tx1"/>
                </a:solidFill>
                <a:effectLst/>
                <a:latin typeface="+mn-lt"/>
                <a:ea typeface="+mn-ea"/>
                <a:cs typeface="+mn-cs"/>
              </a:rPr>
              <a:t>Why does the RSHP resource have learning about ‘having sex’ in the primary school years? How is this done?</a:t>
            </a:r>
            <a:endParaRPr lang="en-GB" b="1"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11</a:t>
            </a:fld>
            <a:endParaRPr lang="en-GB"/>
          </a:p>
        </p:txBody>
      </p:sp>
    </p:spTree>
    <p:extLst>
      <p:ext uri="{BB962C8B-B14F-4D97-AF65-F5344CB8AC3E}">
        <p14:creationId xmlns:p14="http://schemas.microsoft.com/office/powerpoint/2010/main" val="1820053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short film explores what we know about what children and young people want  from their RSHP education. We know this from many years of delivering Curriculum for Excellence and through research and evaluation conducted here in Scotland.  Duration 1 minute 55 seconds.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12</a:t>
            </a:fld>
            <a:endParaRPr lang="en-GB"/>
          </a:p>
        </p:txBody>
      </p:sp>
    </p:spTree>
    <p:extLst>
      <p:ext uri="{BB962C8B-B14F-4D97-AF65-F5344CB8AC3E}">
        <p14:creationId xmlns:p14="http://schemas.microsoft.com/office/powerpoint/2010/main" val="859543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 few final points that might be useful to reiterate. It is helpful that parents</a:t>
            </a:r>
            <a:r>
              <a:rPr lang="en-GB" baseline="0" dirty="0"/>
              <a:t>/carers understand what is being delivered in school so they can support this at home and consolidate the learning. Also to feel involved in such a vital area of their child’s learning. </a:t>
            </a:r>
            <a:r>
              <a:rPr lang="en-GB" sz="1200" kern="1200" dirty="0">
                <a:solidFill>
                  <a:schemeClr val="tx1"/>
                </a:solidFill>
                <a:latin typeface="+mn-lt"/>
                <a:ea typeface="+mn-ea"/>
                <a:cs typeface="+mn-cs"/>
              </a:rPr>
              <a:t>The vast majority of parents and carers want their child to receive RSHP education from schools and find it useful to know in advance what will be taught, what language or terminology is being used and what additional reading they can do to complement their child’s learning. </a:t>
            </a:r>
            <a:r>
              <a:rPr lang="en-GB" sz="1200" b="0" kern="1200" dirty="0">
                <a:solidFill>
                  <a:schemeClr val="tx1"/>
                </a:solidFill>
                <a:latin typeface="+mn-lt"/>
                <a:ea typeface="+mn-ea"/>
                <a:cs typeface="+mn-cs"/>
              </a:rPr>
              <a:t>This is one of the main reasons for the RSHP website being open access.</a:t>
            </a:r>
          </a:p>
          <a:p>
            <a:r>
              <a:rPr lang="en-GB" b="0" baseline="0" dirty="0"/>
              <a:t>Connecting with home – the RSHP resource offers text throughout so that educators can communicate about blocks of learning and even individual lessons. There are suggestions as to how the learner can take what they have been learning home. There are also book recommendations to be shared with home, and at each CfE Level there is suggested text for information that can go home that talks about RSHP learning in the home and at school. The 2 short films that follow address age and stage appropriateness and then the importance of parents/carers. </a:t>
            </a:r>
          </a:p>
        </p:txBody>
      </p:sp>
      <p:sp>
        <p:nvSpPr>
          <p:cNvPr id="4" name="Slide Number Placeholder 3"/>
          <p:cNvSpPr>
            <a:spLocks noGrp="1"/>
          </p:cNvSpPr>
          <p:nvPr>
            <p:ph type="sldNum" sz="quarter" idx="10"/>
          </p:nvPr>
        </p:nvSpPr>
        <p:spPr/>
        <p:txBody>
          <a:bodyPr/>
          <a:lstStyle/>
          <a:p>
            <a:fld id="{8A6337EB-F787-43CF-A4FE-CF89730A212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Duration 2 minutes.</a:t>
            </a:r>
          </a:p>
        </p:txBody>
      </p:sp>
      <p:sp>
        <p:nvSpPr>
          <p:cNvPr id="4" name="Slide Number Placeholder 3"/>
          <p:cNvSpPr>
            <a:spLocks noGrp="1"/>
          </p:cNvSpPr>
          <p:nvPr>
            <p:ph type="sldNum" sz="quarter" idx="5"/>
          </p:nvPr>
        </p:nvSpPr>
        <p:spPr/>
        <p:txBody>
          <a:bodyPr/>
          <a:lstStyle/>
          <a:p>
            <a:fld id="{8A6337EB-F787-43CF-A4FE-CF89730A212E}" type="slidenum">
              <a:rPr lang="en-GB" smtClean="0"/>
              <a:pPr/>
              <a:t>14</a:t>
            </a:fld>
            <a:endParaRPr lang="en-GB"/>
          </a:p>
        </p:txBody>
      </p:sp>
    </p:spTree>
    <p:extLst>
      <p:ext uri="{BB962C8B-B14F-4D97-AF65-F5344CB8AC3E}">
        <p14:creationId xmlns:p14="http://schemas.microsoft.com/office/powerpoint/2010/main" val="429430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end, the FAQ section on the resource gives more detailed responses to those most asked questions.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15</a:t>
            </a:fld>
            <a:endParaRPr lang="en-GB"/>
          </a:p>
        </p:txBody>
      </p:sp>
    </p:spTree>
    <p:extLst>
      <p:ext uri="{BB962C8B-B14F-4D97-AF65-F5344CB8AC3E}">
        <p14:creationId xmlns:p14="http://schemas.microsoft.com/office/powerpoint/2010/main" val="181844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Parents may need some information and understanding about CfE Levels – and so what Level their child’s class or their individual child is learning at. In subsequent slides your setting can focus on what is most relevant to your audience. You may want to add or give this information also: </a:t>
            </a:r>
            <a:r>
              <a:rPr lang="en-GB" sz="1200" dirty="0"/>
              <a:t>The resource supports teachers to deliver the RSHP curriculum as expressed through Health and Wellbeing/RSHP </a:t>
            </a:r>
            <a:r>
              <a:rPr lang="en-GB" sz="1200" i="1" dirty="0"/>
              <a:t>Experiences and Outcomes </a:t>
            </a:r>
            <a:r>
              <a:rPr lang="en-GB" sz="1200" dirty="0"/>
              <a:t>and associated </a:t>
            </a:r>
            <a:r>
              <a:rPr lang="en-GB" sz="1200" i="1" dirty="0"/>
              <a:t>Benchmarks.</a:t>
            </a:r>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3</a:t>
            </a:fld>
            <a:endParaRPr lang="en-GB"/>
          </a:p>
        </p:txBody>
      </p:sp>
    </p:spTree>
    <p:extLst>
      <p:ext uri="{BB962C8B-B14F-4D97-AF65-F5344CB8AC3E}">
        <p14:creationId xmlns:p14="http://schemas.microsoft.com/office/powerpoint/2010/main" val="36715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first of some short films that explain what RSHP education is and why it matters. This film lasts 2 minutes 40 seconds. </a:t>
            </a:r>
          </a:p>
        </p:txBody>
      </p:sp>
      <p:sp>
        <p:nvSpPr>
          <p:cNvPr id="4" name="Slide Number Placeholder 3"/>
          <p:cNvSpPr>
            <a:spLocks noGrp="1"/>
          </p:cNvSpPr>
          <p:nvPr>
            <p:ph type="sldNum" sz="quarter" idx="5"/>
          </p:nvPr>
        </p:nvSpPr>
        <p:spPr/>
        <p:txBody>
          <a:bodyPr/>
          <a:lstStyle/>
          <a:p>
            <a:fld id="{8A6337EB-F787-43CF-A4FE-CF89730A212E}" type="slidenum">
              <a:rPr lang="en-GB" smtClean="0"/>
              <a:pPr/>
              <a:t>4</a:t>
            </a:fld>
            <a:endParaRPr lang="en-GB"/>
          </a:p>
        </p:txBody>
      </p:sp>
    </p:spTree>
    <p:extLst>
      <p:ext uri="{BB962C8B-B14F-4D97-AF65-F5344CB8AC3E}">
        <p14:creationId xmlns:p14="http://schemas.microsoft.com/office/powerpoint/2010/main" val="104756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made the statement that the resource content is age and stage appropriate, this film addresses this, acknowledging it is a key issue for parents/carers. Duration 1 minute 56 seconds.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slides that follow look at the content at each Level. Use those slides that are relevant to your parents/carers.</a:t>
            </a:r>
          </a:p>
          <a:p>
            <a:endParaRPr lang="en-GB" dirty="0"/>
          </a:p>
        </p:txBody>
      </p:sp>
      <p:sp>
        <p:nvSpPr>
          <p:cNvPr id="4" name="Slide Number Placeholder 3"/>
          <p:cNvSpPr>
            <a:spLocks noGrp="1"/>
          </p:cNvSpPr>
          <p:nvPr>
            <p:ph type="sldNum" sz="quarter" idx="5"/>
          </p:nvPr>
        </p:nvSpPr>
        <p:spPr/>
        <p:txBody>
          <a:bodyPr/>
          <a:lstStyle/>
          <a:p>
            <a:fld id="{8A6337EB-F787-43CF-A4FE-CF89730A212E}" type="slidenum">
              <a:rPr lang="en-GB" smtClean="0"/>
              <a:pPr/>
              <a:t>5</a:t>
            </a:fld>
            <a:endParaRPr lang="en-GB"/>
          </a:p>
        </p:txBody>
      </p:sp>
    </p:spTree>
    <p:extLst>
      <p:ext uri="{BB962C8B-B14F-4D97-AF65-F5344CB8AC3E}">
        <p14:creationId xmlns:p14="http://schemas.microsoft.com/office/powerpoint/2010/main" val="375442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6</a:t>
            </a:fld>
            <a:endParaRPr lang="en-GB"/>
          </a:p>
        </p:txBody>
      </p:sp>
    </p:spTree>
    <p:extLst>
      <p:ext uri="{BB962C8B-B14F-4D97-AF65-F5344CB8AC3E}">
        <p14:creationId xmlns:p14="http://schemas.microsoft.com/office/powerpoint/2010/main" val="213598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6337EB-F787-43CF-A4FE-CF89730A212E}" type="slidenum">
              <a:rPr lang="en-GB" smtClean="0"/>
              <a:pPr/>
              <a:t>7</a:t>
            </a:fld>
            <a:endParaRPr lang="en-GB"/>
          </a:p>
        </p:txBody>
      </p:sp>
    </p:spTree>
    <p:extLst>
      <p:ext uri="{BB962C8B-B14F-4D97-AF65-F5344CB8AC3E}">
        <p14:creationId xmlns:p14="http://schemas.microsoft.com/office/powerpoint/2010/main" val="206716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the correct names for parts of the body you may want to check out the question in our FAQ section https://rshp.scot/faq/ that reads: </a:t>
            </a:r>
            <a:r>
              <a:rPr lang="en-GB" sz="1200" b="1" kern="1200" dirty="0">
                <a:solidFill>
                  <a:schemeClr val="tx1"/>
                </a:solidFill>
                <a:effectLst/>
                <a:latin typeface="+mn-lt"/>
                <a:ea typeface="+mn-ea"/>
                <a:cs typeface="+mn-cs"/>
              </a:rPr>
              <a:t>Why do children learn to use the correct words for parts of their body?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A6337EB-F787-43CF-A4FE-CF89730A212E}" type="slidenum">
              <a:rPr lang="en-GB" smtClean="0"/>
              <a:pPr/>
              <a:t>8</a:t>
            </a:fld>
            <a:endParaRPr lang="en-GB"/>
          </a:p>
        </p:txBody>
      </p:sp>
    </p:spTree>
    <p:extLst>
      <p:ext uri="{BB962C8B-B14F-4D97-AF65-F5344CB8AC3E}">
        <p14:creationId xmlns:p14="http://schemas.microsoft.com/office/powerpoint/2010/main" val="233312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A6337EB-F787-43CF-A4FE-CF89730A212E}" type="slidenum">
              <a:rPr lang="en-GB" smtClean="0"/>
              <a:pPr/>
              <a:t>9</a:t>
            </a:fld>
            <a:endParaRPr lang="en-GB"/>
          </a:p>
        </p:txBody>
      </p:sp>
    </p:spTree>
    <p:extLst>
      <p:ext uri="{BB962C8B-B14F-4D97-AF65-F5344CB8AC3E}">
        <p14:creationId xmlns:p14="http://schemas.microsoft.com/office/powerpoint/2010/main" val="3682126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CAF066-77DD-4ED1-A8A2-6991E4754A97}" type="datetimeFigureOut">
              <a:rPr lang="en-GB" smtClean="0"/>
              <a:pPr/>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D56340-1DDA-4C06-AEAA-AC02AC19C4E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F066-77DD-4ED1-A8A2-6991E4754A97}" type="datetimeFigureOut">
              <a:rPr lang="en-GB" smtClean="0"/>
              <a:pPr/>
              <a:t>29/03/2023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56340-1DDA-4C06-AEAA-AC02AC19C4E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shp.scot/second-leve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36199729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36199628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tif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shp.scot/faq/"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rshp.sco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36126334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hyperlink" Target="https://vimeo.com/36199441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shp.scot/early-lev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shp.scot/first-lev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170" y="4895327"/>
            <a:ext cx="3553340" cy="584775"/>
          </a:xfrm>
          <a:prstGeom prst="rect">
            <a:avLst/>
          </a:prstGeom>
          <a:noFill/>
        </p:spPr>
        <p:txBody>
          <a:bodyPr wrap="square" rtlCol="0">
            <a:spAutoFit/>
          </a:bodyPr>
          <a:lstStyle/>
          <a:p>
            <a:r>
              <a:rPr lang="en-US" sz="3200" b="1" dirty="0">
                <a:latin typeface="Nunito" charset="0"/>
                <a:ea typeface="Nunito" charset="0"/>
                <a:cs typeface="Nunito" charset="0"/>
              </a:rPr>
              <a:t> </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60" y="1274691"/>
            <a:ext cx="3600400" cy="3594469"/>
          </a:xfrm>
          <a:prstGeom prst="rect">
            <a:avLst/>
          </a:prstGeom>
        </p:spPr>
      </p:pic>
      <p:sp>
        <p:nvSpPr>
          <p:cNvPr id="7" name="Subtitle 2">
            <a:extLst>
              <a:ext uri="{FF2B5EF4-FFF2-40B4-BE49-F238E27FC236}">
                <a16:creationId xmlns:a16="http://schemas.microsoft.com/office/drawing/2014/main" id="{1FAF1A1C-6334-4DC3-8418-C81385A54FF1}"/>
              </a:ext>
            </a:extLst>
          </p:cNvPr>
          <p:cNvSpPr txBox="1">
            <a:spLocks/>
          </p:cNvSpPr>
          <p:nvPr/>
        </p:nvSpPr>
        <p:spPr>
          <a:xfrm>
            <a:off x="4355976" y="2132856"/>
            <a:ext cx="4536504"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latin typeface="Calibri Light" panose="020F0302020204030204" pitchFamily="34" charset="0"/>
                <a:cs typeface="Calibri Light" panose="020F0302020204030204" pitchFamily="34" charset="0"/>
              </a:rPr>
              <a:t>A national teaching and learning resource for Relationships, Sexual Health and Parenthood (RSHP) education </a:t>
            </a:r>
          </a:p>
        </p:txBody>
      </p:sp>
    </p:spTree>
    <p:extLst>
      <p:ext uri="{BB962C8B-B14F-4D97-AF65-F5344CB8AC3E}">
        <p14:creationId xmlns:p14="http://schemas.microsoft.com/office/powerpoint/2010/main" val="1598807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884983"/>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268760"/>
            <a:ext cx="8229600" cy="4958011"/>
          </a:xfrm>
        </p:spPr>
        <p:txBody>
          <a:bodyPr>
            <a:normAutofit/>
          </a:bodyPr>
          <a:lstStyle/>
          <a:p>
            <a:pPr marL="0" indent="0">
              <a:buNone/>
            </a:pPr>
            <a:r>
              <a:rPr lang="en-GB" sz="1800" dirty="0"/>
              <a:t>When it comes to </a:t>
            </a:r>
            <a:r>
              <a:rPr lang="en-GB" sz="1800" b="1" dirty="0"/>
              <a:t>relationships</a:t>
            </a:r>
            <a:r>
              <a:rPr lang="en-GB" sz="1800" dirty="0"/>
              <a:t> children learn about: </a:t>
            </a:r>
          </a:p>
          <a:p>
            <a:pPr lvl="0"/>
            <a:r>
              <a:rPr lang="en-GB" sz="1800" dirty="0"/>
              <a:t>What makes them unique and what makes people alike and what makes us different (diversity) </a:t>
            </a:r>
          </a:p>
          <a:p>
            <a:pPr lvl="0"/>
            <a:r>
              <a:rPr lang="en-GB" sz="1800" dirty="0"/>
              <a:t>Making and having friends </a:t>
            </a:r>
          </a:p>
          <a:p>
            <a:pPr lvl="0"/>
            <a:r>
              <a:rPr lang="en-GB" sz="1800" dirty="0"/>
              <a:t>Being a boy and a girl, and that they can be any kind of boy or girl they want to be </a:t>
            </a:r>
          </a:p>
          <a:p>
            <a:pPr lvl="0"/>
            <a:r>
              <a:rPr lang="en-GB" sz="1800" dirty="0"/>
              <a:t>Loving relationships and being attracted to others </a:t>
            </a:r>
          </a:p>
          <a:p>
            <a:pPr lvl="0"/>
            <a:r>
              <a:rPr lang="en-GB" sz="1800" dirty="0"/>
              <a:t>Respect for others and the importance of being kind – in our face-to-face relationships and online.   </a:t>
            </a:r>
          </a:p>
          <a:p>
            <a:pPr marL="0" indent="0">
              <a:buNone/>
            </a:pPr>
            <a:r>
              <a:rPr lang="en-GB" sz="1800" dirty="0"/>
              <a:t> </a:t>
            </a:r>
          </a:p>
          <a:p>
            <a:pPr marL="0" indent="0">
              <a:buNone/>
            </a:pPr>
            <a:r>
              <a:rPr lang="en-GB" sz="1800" dirty="0"/>
              <a:t>When it comes to </a:t>
            </a:r>
            <a:r>
              <a:rPr lang="en-GB" sz="1800" b="1" dirty="0"/>
              <a:t>being safe </a:t>
            </a:r>
            <a:r>
              <a:rPr lang="en-GB" sz="1800" dirty="0"/>
              <a:t>children learn about: </a:t>
            </a:r>
          </a:p>
          <a:p>
            <a:pPr lvl="0"/>
            <a:r>
              <a:rPr lang="en-GB" sz="1800" dirty="0"/>
              <a:t>Social media and being safe and smart online </a:t>
            </a:r>
          </a:p>
          <a:p>
            <a:pPr lvl="0"/>
            <a:r>
              <a:rPr lang="en-GB" sz="1800" dirty="0"/>
              <a:t>Feeling safe and unsafe </a:t>
            </a:r>
          </a:p>
          <a:p>
            <a:pPr lvl="0"/>
            <a:r>
              <a:rPr lang="en-GB" sz="1800" dirty="0"/>
              <a:t>Different kinds of abuse and neglect that can happen to a child </a:t>
            </a:r>
          </a:p>
          <a:p>
            <a:pPr lvl="0"/>
            <a:r>
              <a:rPr lang="en-GB" sz="1800" dirty="0"/>
              <a:t>What we mean by consent </a:t>
            </a:r>
          </a:p>
          <a:p>
            <a:pPr lvl="0"/>
            <a:r>
              <a:rPr lang="en-GB" sz="1800" dirty="0"/>
              <a:t>Who they can go to for help and support. </a:t>
            </a:r>
          </a:p>
          <a:p>
            <a:pPr marL="0" indent="0">
              <a:buNone/>
            </a:pPr>
            <a:endParaRPr lang="en-GB" sz="1800" dirty="0"/>
          </a:p>
        </p:txBody>
      </p:sp>
      <p:pic>
        <p:nvPicPr>
          <p:cNvPr id="5" name="Picture 4">
            <a:extLst>
              <a:ext uri="{FF2B5EF4-FFF2-40B4-BE49-F238E27FC236}">
                <a16:creationId xmlns:a16="http://schemas.microsoft.com/office/drawing/2014/main" id="{C2ADFC0D-CB2B-8436-ED18-1641AE424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47307"/>
            <a:ext cx="938005" cy="936460"/>
          </a:xfrm>
          <a:prstGeom prst="rect">
            <a:avLst/>
          </a:prstGeom>
        </p:spPr>
      </p:pic>
    </p:spTree>
    <p:extLst>
      <p:ext uri="{BB962C8B-B14F-4D97-AF65-F5344CB8AC3E}">
        <p14:creationId xmlns:p14="http://schemas.microsoft.com/office/powerpoint/2010/main" val="314363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994121"/>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Second Level?</a:t>
            </a:r>
          </a:p>
        </p:txBody>
      </p:sp>
      <p:sp>
        <p:nvSpPr>
          <p:cNvPr id="3" name="Content Placeholder 2"/>
          <p:cNvSpPr>
            <a:spLocks noGrp="1"/>
          </p:cNvSpPr>
          <p:nvPr>
            <p:ph idx="1"/>
          </p:nvPr>
        </p:nvSpPr>
        <p:spPr>
          <a:xfrm>
            <a:off x="457200" y="1412776"/>
            <a:ext cx="8229600" cy="5030019"/>
          </a:xfrm>
        </p:spPr>
        <p:txBody>
          <a:bodyPr>
            <a:normAutofit/>
          </a:bodyPr>
          <a:lstStyle/>
          <a:p>
            <a:pPr marL="0" indent="0">
              <a:buNone/>
            </a:pPr>
            <a:r>
              <a:rPr lang="en-GB" sz="1800" dirty="0"/>
              <a:t>When it comes to </a:t>
            </a:r>
            <a:r>
              <a:rPr lang="en-GB" sz="1800" b="1" dirty="0"/>
              <a:t>growing up and learning about their body </a:t>
            </a:r>
            <a:r>
              <a:rPr lang="en-GB" sz="1800" dirty="0"/>
              <a:t>children learn about: </a:t>
            </a:r>
          </a:p>
          <a:p>
            <a:pPr lvl="0"/>
            <a:r>
              <a:rPr lang="en-GB" sz="1800" dirty="0"/>
              <a:t>Making choices and decisions </a:t>
            </a:r>
          </a:p>
          <a:p>
            <a:pPr lvl="0"/>
            <a:r>
              <a:rPr lang="en-GB" sz="1800" dirty="0"/>
              <a:t>Looking after their body and keeping clean </a:t>
            </a:r>
          </a:p>
          <a:p>
            <a:pPr lvl="0"/>
            <a:r>
              <a:rPr lang="en-GB" sz="1800" dirty="0"/>
              <a:t>Puberty and how the bodies and emotions of both girls and boys change as they grow </a:t>
            </a:r>
          </a:p>
          <a:p>
            <a:pPr lvl="0"/>
            <a:r>
              <a:rPr lang="en-GB" sz="1800" dirty="0"/>
              <a:t>What ‘having sex’ is and about contraception and condoms.  </a:t>
            </a:r>
          </a:p>
          <a:p>
            <a:pPr marL="0" indent="0">
              <a:buNone/>
            </a:pPr>
            <a:r>
              <a:rPr lang="en-GB" sz="1800" dirty="0"/>
              <a:t> </a:t>
            </a:r>
          </a:p>
          <a:p>
            <a:pPr marL="0" indent="0">
              <a:buNone/>
            </a:pPr>
            <a:r>
              <a:rPr lang="en-GB" sz="1800" dirty="0"/>
              <a:t>When it comes to </a:t>
            </a:r>
            <a:r>
              <a:rPr lang="en-GB" sz="1800" b="1" dirty="0"/>
              <a:t>conception, pregnancy, birth and being a parent/carer </a:t>
            </a:r>
            <a:r>
              <a:rPr lang="en-GB" sz="1800" dirty="0"/>
              <a:t>children learn about: </a:t>
            </a:r>
          </a:p>
          <a:p>
            <a:pPr lvl="0"/>
            <a:r>
              <a:rPr lang="en-GB" sz="1800" dirty="0"/>
              <a:t>How a baby is made (conception) </a:t>
            </a:r>
          </a:p>
          <a:p>
            <a:pPr lvl="0"/>
            <a:r>
              <a:rPr lang="en-GB" sz="1800" dirty="0"/>
              <a:t>Pregnancy and how a baby is born </a:t>
            </a:r>
          </a:p>
          <a:p>
            <a:pPr lvl="0"/>
            <a:r>
              <a:rPr lang="en-GB" sz="1800" dirty="0"/>
              <a:t>Being a parent and thinking about what kind of parent they would be.</a:t>
            </a:r>
          </a:p>
          <a:p>
            <a:pPr marL="0" indent="0">
              <a:buNone/>
            </a:pPr>
            <a:endParaRPr lang="en-GB" sz="1800" dirty="0"/>
          </a:p>
          <a:p>
            <a:pPr marL="0" indent="0">
              <a:buNone/>
            </a:pPr>
            <a:r>
              <a:rPr lang="en-GB" sz="1800" dirty="0"/>
              <a:t>Information for parents and carers about RSHP learning at Second Level at school and at home: </a:t>
            </a:r>
            <a:r>
              <a:rPr lang="en-GB" sz="1800" dirty="0">
                <a:hlinkClick r:id="rId3"/>
              </a:rPr>
              <a:t>https://rshp.scot/second-level/</a:t>
            </a:r>
            <a:r>
              <a:rPr lang="en-GB" sz="1800" dirty="0"/>
              <a:t> </a:t>
            </a:r>
          </a:p>
        </p:txBody>
      </p:sp>
      <p:pic>
        <p:nvPicPr>
          <p:cNvPr id="5" name="Picture 4">
            <a:extLst>
              <a:ext uri="{FF2B5EF4-FFF2-40B4-BE49-F238E27FC236}">
                <a16:creationId xmlns:a16="http://schemas.microsoft.com/office/drawing/2014/main" id="{A88ABD1E-EDDB-AC2F-B1F5-30557F02E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7307"/>
            <a:ext cx="938005" cy="936460"/>
          </a:xfrm>
          <a:prstGeom prst="rect">
            <a:avLst/>
          </a:prstGeom>
        </p:spPr>
      </p:pic>
    </p:spTree>
    <p:extLst>
      <p:ext uri="{BB962C8B-B14F-4D97-AF65-F5344CB8AC3E}">
        <p14:creationId xmlns:p14="http://schemas.microsoft.com/office/powerpoint/2010/main" val="403091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D6D3-D952-42F9-B2EA-6C622B2D5AEA}"/>
              </a:ext>
            </a:extLst>
          </p:cNvPr>
          <p:cNvSpPr>
            <a:spLocks noGrp="1"/>
          </p:cNvSpPr>
          <p:nvPr>
            <p:ph type="title"/>
          </p:nvPr>
        </p:nvSpPr>
        <p:spPr>
          <a:xfrm>
            <a:off x="254620" y="404664"/>
            <a:ext cx="6621636" cy="588561"/>
          </a:xfrm>
        </p:spPr>
        <p:txBody>
          <a:bodyPr>
            <a:noAutofit/>
          </a:bodyPr>
          <a:lstStyle/>
          <a:p>
            <a:pPr algn="l"/>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What do children and young people want from their RSHP education?</a:t>
            </a:r>
            <a:br>
              <a:rPr lang="en-GB" sz="2800" dirty="0">
                <a:solidFill>
                  <a:srgbClr val="FF0000"/>
                </a:solidFill>
                <a:latin typeface="Calibri Light" panose="020F0302020204030204" pitchFamily="34" charset="0"/>
                <a:cs typeface="Calibri Light" panose="020F0302020204030204" pitchFamily="34" charset="0"/>
              </a:rPr>
            </a:br>
            <a:endParaRPr lang="en-GB" sz="2800" dirty="0">
              <a:latin typeface="Calibri Light" panose="020F0302020204030204" pitchFamily="34" charset="0"/>
              <a:cs typeface="Calibri Light" panose="020F0302020204030204" pitchFamily="34" charset="0"/>
            </a:endParaRPr>
          </a:p>
        </p:txBody>
      </p:sp>
      <p:sp>
        <p:nvSpPr>
          <p:cNvPr id="6" name="Content Placeholder 3">
            <a:extLst>
              <a:ext uri="{FF2B5EF4-FFF2-40B4-BE49-F238E27FC236}">
                <a16:creationId xmlns:a16="http://schemas.microsoft.com/office/drawing/2014/main" id="{4FA89DD5-5946-4707-A9CB-364EAF3A0D9E}"/>
              </a:ext>
            </a:extLst>
          </p:cNvPr>
          <p:cNvSpPr>
            <a:spLocks noGrp="1"/>
          </p:cNvSpPr>
          <p:nvPr>
            <p:ph idx="1"/>
          </p:nvPr>
        </p:nvSpPr>
        <p:spPr>
          <a:xfrm>
            <a:off x="467544" y="5877272"/>
            <a:ext cx="8229600" cy="608931"/>
          </a:xfrm>
        </p:spPr>
        <p:txBody>
          <a:bodyPr/>
          <a:lstStyle/>
          <a:p>
            <a:r>
              <a:rPr lang="en-GB" dirty="0">
                <a:hlinkClick r:id="rId3"/>
              </a:rPr>
              <a:t>https://</a:t>
            </a:r>
            <a:r>
              <a:rPr lang="en-GB" dirty="0" err="1">
                <a:hlinkClick r:id="rId3"/>
              </a:rPr>
              <a:t>vimeo.com</a:t>
            </a:r>
            <a:r>
              <a:rPr lang="en-GB" dirty="0">
                <a:hlinkClick r:id="rId3"/>
              </a:rPr>
              <a:t>/361997291</a:t>
            </a:r>
            <a:endParaRPr lang="en-GB" dirty="0"/>
          </a:p>
        </p:txBody>
      </p:sp>
      <p:pic>
        <p:nvPicPr>
          <p:cNvPr id="3" name="Picture 2">
            <a:extLst>
              <a:ext uri="{FF2B5EF4-FFF2-40B4-BE49-F238E27FC236}">
                <a16:creationId xmlns:a16="http://schemas.microsoft.com/office/drawing/2014/main" id="{AD9CD6E1-7445-5B41-A6A9-EBA1E34552A3}"/>
              </a:ext>
            </a:extLst>
          </p:cNvPr>
          <p:cNvPicPr>
            <a:picLocks noChangeAspect="1"/>
          </p:cNvPicPr>
          <p:nvPr/>
        </p:nvPicPr>
        <p:blipFill>
          <a:blip r:embed="rId4"/>
          <a:stretch>
            <a:fillRect/>
          </a:stretch>
        </p:blipFill>
        <p:spPr>
          <a:xfrm>
            <a:off x="533400" y="1155700"/>
            <a:ext cx="8077200" cy="4546600"/>
          </a:xfrm>
          <a:prstGeom prst="rect">
            <a:avLst/>
          </a:prstGeom>
        </p:spPr>
      </p:pic>
      <p:pic>
        <p:nvPicPr>
          <p:cNvPr id="4" name="Picture 3">
            <a:extLst>
              <a:ext uri="{FF2B5EF4-FFF2-40B4-BE49-F238E27FC236}">
                <a16:creationId xmlns:a16="http://schemas.microsoft.com/office/drawing/2014/main" id="{768DCA21-FF29-936B-B707-4A4B3ACDA9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4368" y="116632"/>
            <a:ext cx="938005" cy="936460"/>
          </a:xfrm>
          <a:prstGeom prst="rect">
            <a:avLst/>
          </a:prstGeom>
        </p:spPr>
      </p:pic>
    </p:spTree>
    <p:extLst>
      <p:ext uri="{BB962C8B-B14F-4D97-AF65-F5344CB8AC3E}">
        <p14:creationId xmlns:p14="http://schemas.microsoft.com/office/powerpoint/2010/main" val="11643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Parents and Carers</a:t>
            </a:r>
          </a:p>
        </p:txBody>
      </p:sp>
      <p:sp>
        <p:nvSpPr>
          <p:cNvPr id="3" name="Content Placeholder 2"/>
          <p:cNvSpPr>
            <a:spLocks noGrp="1"/>
          </p:cNvSpPr>
          <p:nvPr>
            <p:ph idx="1"/>
          </p:nvPr>
        </p:nvSpPr>
        <p:spPr/>
        <p:txBody>
          <a:bodyPr>
            <a:normAutofit/>
          </a:bodyPr>
          <a:lstStyle/>
          <a:p>
            <a:r>
              <a:rPr lang="en-GB" sz="2400" dirty="0"/>
              <a:t>Across this resource, and in our school/centre approach to RSHP education, there is an acknowledgement that parents and carers are the primary educators of their children.</a:t>
            </a:r>
          </a:p>
          <a:p>
            <a:r>
              <a:rPr lang="en-GB" sz="2400" dirty="0"/>
              <a:t>In delivering RSHP education parents/carers will be given advance knowledge of topics and lessons.</a:t>
            </a:r>
          </a:p>
          <a:p>
            <a:r>
              <a:rPr lang="en-GB" sz="2400" dirty="0"/>
              <a:t>By learning together at home and school we can help consolidate learning – it’s a partnership approach.</a:t>
            </a:r>
          </a:p>
        </p:txBody>
      </p:sp>
      <p:cxnSp>
        <p:nvCxnSpPr>
          <p:cNvPr id="6" name="Straight Connector 5">
            <a:extLst>
              <a:ext uri="{FF2B5EF4-FFF2-40B4-BE49-F238E27FC236}">
                <a16:creationId xmlns:a16="http://schemas.microsoft.com/office/drawing/2014/main" id="{1EDC49CD-9EE0-7946-B400-945FEABBF72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F3D3F6D9-F746-CB01-999E-60E6B1D1E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09445"/>
            <a:ext cx="938005" cy="9364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85F-60EE-45F3-A818-F8652A95D562}"/>
              </a:ext>
            </a:extLst>
          </p:cNvPr>
          <p:cNvSpPr>
            <a:spLocks noGrp="1"/>
          </p:cNvSpPr>
          <p:nvPr>
            <p:ph type="title"/>
          </p:nvPr>
        </p:nvSpPr>
        <p:spPr>
          <a:xfrm>
            <a:off x="457200" y="274638"/>
            <a:ext cx="6923112" cy="900112"/>
          </a:xfrm>
        </p:spPr>
        <p:txBody>
          <a:bodyPr>
            <a:normAutofit fontScale="90000"/>
          </a:bodyPr>
          <a:lstStyle/>
          <a:p>
            <a:pPr algn="l"/>
            <a:r>
              <a:rPr lang="en-GB" sz="2800" dirty="0">
                <a:latin typeface="Calibri Light" panose="020F0302020204030204" pitchFamily="34" charset="0"/>
                <a:cs typeface="Calibri Light" panose="020F0302020204030204" pitchFamily="34" charset="0"/>
              </a:rPr>
              <a:t>What is the role of parents and carers in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RSHP education?</a:t>
            </a:r>
          </a:p>
        </p:txBody>
      </p:sp>
      <p:sp>
        <p:nvSpPr>
          <p:cNvPr id="6" name="Content Placeholder 3">
            <a:extLst>
              <a:ext uri="{FF2B5EF4-FFF2-40B4-BE49-F238E27FC236}">
                <a16:creationId xmlns:a16="http://schemas.microsoft.com/office/drawing/2014/main" id="{679C0F3C-55B8-4684-B108-5D8F387B6D83}"/>
              </a:ext>
            </a:extLst>
          </p:cNvPr>
          <p:cNvSpPr txBox="1">
            <a:spLocks/>
          </p:cNvSpPr>
          <p:nvPr/>
        </p:nvSpPr>
        <p:spPr>
          <a:xfrm>
            <a:off x="609600" y="5733256"/>
            <a:ext cx="8229600" cy="54530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hlinkClick r:id="rId3"/>
              </a:rPr>
              <a:t>https://</a:t>
            </a:r>
            <a:r>
              <a:rPr lang="en-GB" dirty="0" err="1">
                <a:hlinkClick r:id="rId3"/>
              </a:rPr>
              <a:t>vimeo.com</a:t>
            </a:r>
            <a:r>
              <a:rPr lang="en-GB" dirty="0">
                <a:hlinkClick r:id="rId3"/>
              </a:rPr>
              <a:t>/361996285</a:t>
            </a:r>
            <a:endParaRPr lang="en-GB" dirty="0"/>
          </a:p>
        </p:txBody>
      </p:sp>
      <p:pic>
        <p:nvPicPr>
          <p:cNvPr id="3" name="Picture 2">
            <a:extLst>
              <a:ext uri="{FF2B5EF4-FFF2-40B4-BE49-F238E27FC236}">
                <a16:creationId xmlns:a16="http://schemas.microsoft.com/office/drawing/2014/main" id="{5A556BDE-8A87-6845-8158-BC8E8B838435}"/>
              </a:ext>
            </a:extLst>
          </p:cNvPr>
          <p:cNvPicPr>
            <a:picLocks noChangeAspect="1"/>
          </p:cNvPicPr>
          <p:nvPr/>
        </p:nvPicPr>
        <p:blipFill>
          <a:blip r:embed="rId4"/>
          <a:stretch>
            <a:fillRect/>
          </a:stretch>
        </p:blipFill>
        <p:spPr>
          <a:xfrm>
            <a:off x="546100" y="1174750"/>
            <a:ext cx="8051800" cy="4508500"/>
          </a:xfrm>
          <a:prstGeom prst="rect">
            <a:avLst/>
          </a:prstGeom>
        </p:spPr>
      </p:pic>
      <p:pic>
        <p:nvPicPr>
          <p:cNvPr id="4" name="Picture 3">
            <a:extLst>
              <a:ext uri="{FF2B5EF4-FFF2-40B4-BE49-F238E27FC236}">
                <a16:creationId xmlns:a16="http://schemas.microsoft.com/office/drawing/2014/main" id="{CA9DC0F3-8E8A-2918-A1C8-F9727DB617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111207"/>
            <a:ext cx="938005" cy="936460"/>
          </a:xfrm>
          <a:prstGeom prst="rect">
            <a:avLst/>
          </a:prstGeom>
        </p:spPr>
      </p:pic>
    </p:spTree>
    <p:extLst>
      <p:ext uri="{BB962C8B-B14F-4D97-AF65-F5344CB8AC3E}">
        <p14:creationId xmlns:p14="http://schemas.microsoft.com/office/powerpoint/2010/main" val="261248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9332" y="5268487"/>
            <a:ext cx="3139583" cy="553998"/>
          </a:xfrm>
          <a:prstGeom prst="rect">
            <a:avLst/>
          </a:prstGeom>
          <a:noFill/>
        </p:spPr>
        <p:txBody>
          <a:bodyPr wrap="square" rtlCol="0">
            <a:spAutoFit/>
          </a:bodyPr>
          <a:lstStyle/>
          <a:p>
            <a:r>
              <a:rPr lang="en-US" sz="3000" b="1" dirty="0">
                <a:solidFill>
                  <a:schemeClr val="bg1"/>
                </a:solidFill>
                <a:latin typeface="Nunito" charset="0"/>
                <a:ea typeface="Nunito" charset="0"/>
                <a:cs typeface="Nunito" charset="0"/>
              </a:rPr>
              <a:t>https://rshp.scot/</a:t>
            </a:r>
          </a:p>
        </p:txBody>
      </p:sp>
      <p:pic>
        <p:nvPicPr>
          <p:cNvPr id="6" name="Picture 5">
            <a:extLst>
              <a:ext uri="{FF2B5EF4-FFF2-40B4-BE49-F238E27FC236}">
                <a16:creationId xmlns:a16="http://schemas.microsoft.com/office/drawing/2014/main" id="{C7241769-6C4F-416C-8650-5A80BCDE7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88" y="1844824"/>
            <a:ext cx="2514782" cy="2510639"/>
          </a:xfrm>
          <a:prstGeom prst="rect">
            <a:avLst/>
          </a:prstGeom>
        </p:spPr>
      </p:pic>
      <p:sp>
        <p:nvSpPr>
          <p:cNvPr id="7" name="Subtitle 2">
            <a:extLst>
              <a:ext uri="{FF2B5EF4-FFF2-40B4-BE49-F238E27FC236}">
                <a16:creationId xmlns:a16="http://schemas.microsoft.com/office/drawing/2014/main" id="{688BE77A-CC7B-4DAD-A99E-166EA936B216}"/>
              </a:ext>
            </a:extLst>
          </p:cNvPr>
          <p:cNvSpPr txBox="1">
            <a:spLocks/>
          </p:cNvSpPr>
          <p:nvPr/>
        </p:nvSpPr>
        <p:spPr>
          <a:xfrm>
            <a:off x="3419872" y="2370946"/>
            <a:ext cx="4932040" cy="5539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cs typeface="Calibri Light" panose="020F0302020204030204" pitchFamily="34" charset="0"/>
              </a:rPr>
              <a:t>If you have further questions about the RSHP resource the FAQ section on the site may be of help: </a:t>
            </a:r>
            <a:r>
              <a:rPr lang="en-GB" sz="2400" dirty="0">
                <a:cs typeface="Calibri Light" panose="020F0302020204030204" pitchFamily="34" charset="0"/>
                <a:hlinkClick r:id="rId4"/>
              </a:rPr>
              <a:t>https://rshp.scot/faq/</a:t>
            </a:r>
            <a:r>
              <a:rPr lang="en-GB" sz="2400" dirty="0">
                <a:cs typeface="Calibri Light" panose="020F0302020204030204" pitchFamily="34" charset="0"/>
              </a:rPr>
              <a:t> </a:t>
            </a:r>
          </a:p>
        </p:txBody>
      </p:sp>
    </p:spTree>
    <p:extLst>
      <p:ext uri="{BB962C8B-B14F-4D97-AF65-F5344CB8AC3E}">
        <p14:creationId xmlns:p14="http://schemas.microsoft.com/office/powerpoint/2010/main" val="360080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29369" y="238539"/>
            <a:ext cx="8263890" cy="1434415"/>
          </a:xfrm>
        </p:spPr>
        <p:txBody>
          <a:bodyPr anchor="b">
            <a:normAutofit/>
          </a:bodyPr>
          <a:lstStyle/>
          <a:p>
            <a:r>
              <a:rPr lang="en-GB" sz="4700">
                <a:latin typeface="Calibri Light" panose="020F0302020204030204" pitchFamily="34" charset="0"/>
                <a:cs typeface="Calibri Light" panose="020F0302020204030204" pitchFamily="34" charset="0"/>
              </a:rPr>
              <a:t>Welcome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29369" y="2071316"/>
            <a:ext cx="5035164" cy="4119172"/>
          </a:xfrm>
        </p:spPr>
        <p:txBody>
          <a:bodyPr anchor="t">
            <a:normAutofit/>
          </a:bodyPr>
          <a:lstStyle/>
          <a:p>
            <a:pPr marL="0" indent="0">
              <a:buNone/>
            </a:pPr>
            <a:r>
              <a:rPr lang="en-GB" sz="1900"/>
              <a:t>This information session is about what we do in a part of our Health and Wellbeing curriculum that we call </a:t>
            </a:r>
            <a:r>
              <a:rPr lang="en-GB" sz="1900" i="1">
                <a:cs typeface="Calibri Light" panose="020F0302020204030204" pitchFamily="34" charset="0"/>
              </a:rPr>
              <a:t>Relationships, Sexual Health and Parenthood (RSHP) </a:t>
            </a:r>
            <a:r>
              <a:rPr lang="en-GB" sz="1900">
                <a:cs typeface="Calibri Light" panose="020F0302020204030204" pitchFamily="34" charset="0"/>
              </a:rPr>
              <a:t>education.</a:t>
            </a:r>
          </a:p>
          <a:p>
            <a:pPr marL="0" indent="0">
              <a:buNone/>
            </a:pPr>
            <a:endParaRPr lang="en-GB" sz="1900">
              <a:cs typeface="Calibri Light" panose="020F0302020204030204" pitchFamily="34" charset="0"/>
            </a:endParaRPr>
          </a:p>
          <a:p>
            <a:pPr marL="0" indent="0">
              <a:buNone/>
            </a:pPr>
            <a:r>
              <a:rPr lang="en-GB" sz="1900">
                <a:cs typeface="Calibri Light" panose="020F0302020204030204" pitchFamily="34" charset="0"/>
              </a:rPr>
              <a:t>Turriff Primary are using this national resource that you can see at </a:t>
            </a:r>
            <a:r>
              <a:rPr lang="en-GB" sz="1900">
                <a:cs typeface="Calibri Light" panose="020F0302020204030204" pitchFamily="34" charset="0"/>
                <a:hlinkClick r:id="rId3"/>
              </a:rPr>
              <a:t>https://rshp.scot/</a:t>
            </a:r>
            <a:r>
              <a:rPr lang="en-GB" sz="1900">
                <a:cs typeface="Calibri Light" panose="020F0302020204030204" pitchFamily="34" charset="0"/>
              </a:rPr>
              <a:t> </a:t>
            </a:r>
          </a:p>
          <a:p>
            <a:pPr marL="0" indent="0">
              <a:buNone/>
            </a:pPr>
            <a:endParaRPr lang="en-GB" sz="1900">
              <a:cs typeface="Calibri Light" panose="020F0302020204030204" pitchFamily="34" charset="0"/>
            </a:endParaRPr>
          </a:p>
          <a:p>
            <a:pPr marL="0" indent="0">
              <a:buNone/>
            </a:pPr>
            <a:r>
              <a:rPr lang="en-GB" sz="1900">
                <a:cs typeface="Calibri Light" panose="020F0302020204030204" pitchFamily="34" charset="0"/>
              </a:rPr>
              <a:t>Our RSHP curriculum (previously living and growing) has been in place for some years, it is part of Curriculum for Excellence. This is a newer resource, designed to help us to deliver the existing RSHP curriculum. </a:t>
            </a:r>
          </a:p>
          <a:p>
            <a:pPr marL="0" indent="0">
              <a:buNone/>
            </a:pPr>
            <a:endParaRPr lang="en-GB" sz="1900"/>
          </a:p>
        </p:txBody>
      </p:sp>
      <p:pic>
        <p:nvPicPr>
          <p:cNvPr id="2" name="Picture 1">
            <a:extLst>
              <a:ext uri="{FF2B5EF4-FFF2-40B4-BE49-F238E27FC236}">
                <a16:creationId xmlns:a16="http://schemas.microsoft.com/office/drawing/2014/main" id="{93C300A3-8FD9-459C-D8BA-84116EDED7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622" r="12440" b="1"/>
          <a:stretch/>
        </p:blipFill>
        <p:spPr>
          <a:xfrm>
            <a:off x="5756743" y="2093976"/>
            <a:ext cx="2955798" cy="4096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dirty="0">
                <a:latin typeface="Calibri Light" panose="020F0302020204030204" pitchFamily="34" charset="0"/>
                <a:cs typeface="Calibri Light" panose="020F0302020204030204" pitchFamily="34" charset="0"/>
              </a:rPr>
              <a:t>What is the resource?</a:t>
            </a:r>
          </a:p>
        </p:txBody>
      </p:sp>
      <p:sp>
        <p:nvSpPr>
          <p:cNvPr id="5" name="Content Placeholder 4"/>
          <p:cNvSpPr>
            <a:spLocks noGrp="1"/>
          </p:cNvSpPr>
          <p:nvPr>
            <p:ph idx="1"/>
          </p:nvPr>
        </p:nvSpPr>
        <p:spPr>
          <a:xfrm>
            <a:off x="457200" y="1578415"/>
            <a:ext cx="8229600" cy="4708525"/>
          </a:xfrm>
        </p:spPr>
        <p:txBody>
          <a:bodyPr>
            <a:noAutofit/>
          </a:bodyPr>
          <a:lstStyle/>
          <a:p>
            <a:r>
              <a:rPr lang="en-GB" sz="2400" dirty="0"/>
              <a:t>A teacher or early years practitioner can use the resource to support teaching and learning.</a:t>
            </a:r>
          </a:p>
          <a:p>
            <a:r>
              <a:rPr lang="en-GB" sz="2400" dirty="0"/>
              <a:t>All content is age and stage appropriate for learners 3-18 years, organised by Curriculum for Excellence Levels, from Early Level through to Senior Phase.</a:t>
            </a:r>
          </a:p>
          <a:p>
            <a:r>
              <a:rPr lang="en-GB" sz="2400" dirty="0"/>
              <a:t>It can be used in formal and informal learning settings. </a:t>
            </a:r>
          </a:p>
          <a:p>
            <a:r>
              <a:rPr lang="en-GB" sz="2400" dirty="0"/>
              <a:t>Content is up-to-date and engaging and meets the needs of learners with additional support needs, including mild to moderate learning disabilities.</a:t>
            </a:r>
          </a:p>
          <a:p>
            <a:r>
              <a:rPr lang="en-GB" sz="2400" dirty="0"/>
              <a:t>Parents can also access the resource and materials online</a:t>
            </a:r>
          </a:p>
        </p:txBody>
      </p:sp>
      <p:cxnSp>
        <p:nvCxnSpPr>
          <p:cNvPr id="8" name="Straight Connector 7">
            <a:extLst>
              <a:ext uri="{FF2B5EF4-FFF2-40B4-BE49-F238E27FC236}">
                <a16:creationId xmlns:a16="http://schemas.microsoft.com/office/drawing/2014/main" id="{ECD21E55-A70C-E046-94E5-45365AC0D159}"/>
              </a:ext>
            </a:extLst>
          </p:cNvPr>
          <p:cNvCxnSpPr/>
          <p:nvPr/>
        </p:nvCxnSpPr>
        <p:spPr>
          <a:xfrm>
            <a:off x="539552" y="1405197"/>
            <a:ext cx="4248472" cy="0"/>
          </a:xfrm>
          <a:prstGeom prst="line">
            <a:avLst/>
          </a:prstGeom>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66182698-AEAB-8470-C2EE-6CCD19939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7867"/>
            <a:ext cx="1296144" cy="1294009"/>
          </a:xfrm>
          <a:prstGeom prst="rect">
            <a:avLst/>
          </a:prstGeom>
        </p:spPr>
      </p:pic>
    </p:spTree>
    <p:extLst>
      <p:ext uri="{BB962C8B-B14F-4D97-AF65-F5344CB8AC3E}">
        <p14:creationId xmlns:p14="http://schemas.microsoft.com/office/powerpoint/2010/main" val="172209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9D7313C-F5C4-4B08-8E84-6FB94D01BB37}"/>
              </a:ext>
            </a:extLst>
          </p:cNvPr>
          <p:cNvSpPr>
            <a:spLocks noGrp="1"/>
          </p:cNvSpPr>
          <p:nvPr>
            <p:ph type="title"/>
          </p:nvPr>
        </p:nvSpPr>
        <p:spPr>
          <a:xfrm>
            <a:off x="467544" y="274638"/>
            <a:ext cx="8219256" cy="790595"/>
          </a:xfrm>
        </p:spPr>
        <p:txBody>
          <a:bodyPr>
            <a:normAutofit/>
          </a:bodyPr>
          <a:lstStyle/>
          <a:p>
            <a:pPr algn="l"/>
            <a:r>
              <a:rPr lang="en-GB" sz="2800" dirty="0">
                <a:latin typeface="Calibri Light" panose="020F0302020204030204" pitchFamily="34" charset="0"/>
                <a:cs typeface="Calibri Light" panose="020F0302020204030204" pitchFamily="34" charset="0"/>
              </a:rPr>
              <a:t>Why does RSHP matter?</a:t>
            </a:r>
          </a:p>
        </p:txBody>
      </p:sp>
      <p:sp>
        <p:nvSpPr>
          <p:cNvPr id="4" name="Content Placeholder 3">
            <a:extLst>
              <a:ext uri="{FF2B5EF4-FFF2-40B4-BE49-F238E27FC236}">
                <a16:creationId xmlns:a16="http://schemas.microsoft.com/office/drawing/2014/main" id="{F038C2DE-AE3D-FA45-B0DD-F242790FBC10}"/>
              </a:ext>
            </a:extLst>
          </p:cNvPr>
          <p:cNvSpPr>
            <a:spLocks noGrp="1"/>
          </p:cNvSpPr>
          <p:nvPr>
            <p:ph idx="1"/>
          </p:nvPr>
        </p:nvSpPr>
        <p:spPr>
          <a:xfrm>
            <a:off x="447193" y="5805264"/>
            <a:ext cx="8229600" cy="532656"/>
          </a:xfrm>
        </p:spPr>
        <p:txBody>
          <a:bodyPr>
            <a:normAutofit lnSpcReduction="10000"/>
          </a:bodyPr>
          <a:lstStyle/>
          <a:p>
            <a:r>
              <a:rPr lang="en-US" dirty="0">
                <a:hlinkClick r:id="rId3"/>
              </a:rPr>
              <a:t>https://vimeo.com/361263347</a:t>
            </a:r>
            <a:endParaRPr lang="en-US" dirty="0"/>
          </a:p>
        </p:txBody>
      </p:sp>
      <p:pic>
        <p:nvPicPr>
          <p:cNvPr id="5" name="Picture 4">
            <a:extLst>
              <a:ext uri="{FF2B5EF4-FFF2-40B4-BE49-F238E27FC236}">
                <a16:creationId xmlns:a16="http://schemas.microsoft.com/office/drawing/2014/main" id="{D0E1CD4D-A616-C541-B7AF-41BF38499F96}"/>
              </a:ext>
            </a:extLst>
          </p:cNvPr>
          <p:cNvPicPr>
            <a:picLocks noChangeAspect="1"/>
          </p:cNvPicPr>
          <p:nvPr/>
        </p:nvPicPr>
        <p:blipFill>
          <a:blip r:embed="rId4"/>
          <a:stretch>
            <a:fillRect/>
          </a:stretch>
        </p:blipFill>
        <p:spPr>
          <a:xfrm>
            <a:off x="552450" y="1174750"/>
            <a:ext cx="8039100" cy="4508500"/>
          </a:xfrm>
          <a:prstGeom prst="rect">
            <a:avLst/>
          </a:prstGeom>
        </p:spPr>
      </p:pic>
      <p:pic>
        <p:nvPicPr>
          <p:cNvPr id="2" name="Picture 1">
            <a:extLst>
              <a:ext uri="{FF2B5EF4-FFF2-40B4-BE49-F238E27FC236}">
                <a16:creationId xmlns:a16="http://schemas.microsoft.com/office/drawing/2014/main" id="{EEB0DB44-CAC5-F2B1-5B30-6F5BDC1949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940" y="52028"/>
            <a:ext cx="937649" cy="936104"/>
          </a:xfrm>
          <a:prstGeom prst="rect">
            <a:avLst/>
          </a:prstGeom>
        </p:spPr>
      </p:pic>
    </p:spTree>
    <p:extLst>
      <p:ext uri="{BB962C8B-B14F-4D97-AF65-F5344CB8AC3E}">
        <p14:creationId xmlns:p14="http://schemas.microsoft.com/office/powerpoint/2010/main" val="160391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B5C-8C49-4002-9019-6CD5B4BCF4F5}"/>
              </a:ext>
            </a:extLst>
          </p:cNvPr>
          <p:cNvSpPr>
            <a:spLocks noGrp="1"/>
          </p:cNvSpPr>
          <p:nvPr>
            <p:ph type="title"/>
          </p:nvPr>
        </p:nvSpPr>
        <p:spPr>
          <a:xfrm>
            <a:off x="359173" y="256585"/>
            <a:ext cx="7165155" cy="796151"/>
          </a:xfrm>
        </p:spPr>
        <p:txBody>
          <a:bodyPr>
            <a:normAutofit/>
          </a:bodyPr>
          <a:lstStyle/>
          <a:p>
            <a:pPr algn="l"/>
            <a:r>
              <a:rPr lang="en-GB" sz="2800" dirty="0"/>
              <a:t>Is the RSHP resource age and stage appropriate?</a:t>
            </a:r>
          </a:p>
        </p:txBody>
      </p:sp>
      <p:sp>
        <p:nvSpPr>
          <p:cNvPr id="4" name="Content Placeholder 3">
            <a:extLst>
              <a:ext uri="{FF2B5EF4-FFF2-40B4-BE49-F238E27FC236}">
                <a16:creationId xmlns:a16="http://schemas.microsoft.com/office/drawing/2014/main" id="{A811D434-D06F-42C8-8329-5A7D93099EB1}"/>
              </a:ext>
            </a:extLst>
          </p:cNvPr>
          <p:cNvSpPr>
            <a:spLocks noGrp="1"/>
          </p:cNvSpPr>
          <p:nvPr>
            <p:ph idx="1"/>
          </p:nvPr>
        </p:nvSpPr>
        <p:spPr>
          <a:xfrm>
            <a:off x="539750" y="5805264"/>
            <a:ext cx="8229600" cy="608931"/>
          </a:xfrm>
        </p:spPr>
        <p:txBody>
          <a:bodyPr/>
          <a:lstStyle/>
          <a:p>
            <a:r>
              <a:rPr lang="en-GB" dirty="0">
                <a:hlinkClick r:id="rId3"/>
              </a:rPr>
              <a:t>https://</a:t>
            </a:r>
            <a:r>
              <a:rPr lang="en-GB" dirty="0" err="1">
                <a:hlinkClick r:id="rId3"/>
              </a:rPr>
              <a:t>vimeo.com</a:t>
            </a:r>
            <a:r>
              <a:rPr lang="en-GB" dirty="0">
                <a:hlinkClick r:id="rId3"/>
              </a:rPr>
              <a:t>/361994410</a:t>
            </a:r>
            <a:endParaRPr lang="en-GB" dirty="0"/>
          </a:p>
        </p:txBody>
      </p:sp>
      <p:pic>
        <p:nvPicPr>
          <p:cNvPr id="3" name="Picture 2">
            <a:extLst>
              <a:ext uri="{FF2B5EF4-FFF2-40B4-BE49-F238E27FC236}">
                <a16:creationId xmlns:a16="http://schemas.microsoft.com/office/drawing/2014/main" id="{EE6EBE13-B3D8-9C49-818A-38FDF63630FF}"/>
              </a:ext>
            </a:extLst>
          </p:cNvPr>
          <p:cNvPicPr>
            <a:picLocks noChangeAspect="1"/>
          </p:cNvPicPr>
          <p:nvPr/>
        </p:nvPicPr>
        <p:blipFill>
          <a:blip r:embed="rId4"/>
          <a:stretch>
            <a:fillRect/>
          </a:stretch>
        </p:blipFill>
        <p:spPr>
          <a:xfrm>
            <a:off x="539750" y="1162050"/>
            <a:ext cx="8064500" cy="4533900"/>
          </a:xfrm>
          <a:prstGeom prst="rect">
            <a:avLst/>
          </a:prstGeom>
        </p:spPr>
      </p:pic>
      <p:pic>
        <p:nvPicPr>
          <p:cNvPr id="6" name="Picture 5">
            <a:extLst>
              <a:ext uri="{FF2B5EF4-FFF2-40B4-BE49-F238E27FC236}">
                <a16:creationId xmlns:a16="http://schemas.microsoft.com/office/drawing/2014/main" id="{FA487B02-A9A5-1CD5-0B53-B18BFF488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106022"/>
            <a:ext cx="1010013" cy="1008349"/>
          </a:xfrm>
          <a:prstGeom prst="rect">
            <a:avLst/>
          </a:prstGeom>
        </p:spPr>
      </p:pic>
    </p:spTree>
    <p:extLst>
      <p:ext uri="{BB962C8B-B14F-4D97-AF65-F5344CB8AC3E}">
        <p14:creationId xmlns:p14="http://schemas.microsoft.com/office/powerpoint/2010/main" val="267959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32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556792"/>
            <a:ext cx="8229600" cy="4886003"/>
          </a:xfrm>
        </p:spPr>
        <p:txBody>
          <a:bodyPr>
            <a:normAutofit/>
          </a:bodyPr>
          <a:lstStyle/>
          <a:p>
            <a:pPr marL="0" indent="0">
              <a:buNone/>
            </a:pPr>
            <a:r>
              <a:rPr lang="en-GB" sz="2000" dirty="0"/>
              <a:t>When it comes to </a:t>
            </a:r>
            <a:r>
              <a:rPr lang="en-GB" sz="2000" b="1" dirty="0"/>
              <a:t>families and friendships</a:t>
            </a:r>
            <a:r>
              <a:rPr lang="en-GB" sz="2000" dirty="0"/>
              <a:t>, children learn: </a:t>
            </a:r>
          </a:p>
          <a:p>
            <a:pPr lvl="0"/>
            <a:r>
              <a:rPr lang="en-GB" sz="2000" dirty="0"/>
              <a:t>That all our families are different, and that people who are important to the children provide care and love. </a:t>
            </a:r>
          </a:p>
          <a:p>
            <a:pPr lvl="0"/>
            <a:r>
              <a:rPr lang="en-GB" sz="2000" dirty="0"/>
              <a:t>How to make and keep friendships, thinking about how they get along with other children, play together, co-operate and share. This can include learning about personal space and to recognise and respect how another person is feeling.  </a:t>
            </a:r>
          </a:p>
          <a:p>
            <a:pPr lvl="0"/>
            <a:r>
              <a:rPr lang="en-GB" sz="2000" dirty="0"/>
              <a:t>About the importance of kindness and showing kindness to others. </a:t>
            </a:r>
          </a:p>
          <a:p>
            <a:pPr marL="0" indent="0">
              <a:buNone/>
            </a:pPr>
            <a:endParaRPr lang="en-GB" sz="2000" dirty="0"/>
          </a:p>
          <a:p>
            <a:pPr marL="0" indent="0">
              <a:buNone/>
            </a:pPr>
            <a:r>
              <a:rPr lang="en-GB" sz="2000" dirty="0"/>
              <a:t>When it comes to </a:t>
            </a:r>
            <a:r>
              <a:rPr lang="en-GB" sz="2000" b="1" dirty="0"/>
              <a:t>every child being unique and special </a:t>
            </a:r>
            <a:r>
              <a:rPr lang="en-GB" sz="2000" dirty="0"/>
              <a:t>children learn: </a:t>
            </a:r>
          </a:p>
          <a:p>
            <a:pPr lvl="0"/>
            <a:r>
              <a:rPr lang="en-GB" sz="2000" dirty="0"/>
              <a:t>That people are individual and unique.   </a:t>
            </a:r>
          </a:p>
          <a:p>
            <a:pPr lvl="0"/>
            <a:r>
              <a:rPr lang="en-GB" sz="2000" dirty="0"/>
              <a:t>About the similarities and differences among children in their group.   </a:t>
            </a:r>
          </a:p>
          <a:p>
            <a:pPr lvl="0"/>
            <a:r>
              <a:rPr lang="en-GB" sz="2000" dirty="0"/>
              <a:t>To understand that treating someone badly based on a difference is not okay. </a:t>
            </a:r>
          </a:p>
          <a:p>
            <a:pPr marL="0" indent="0">
              <a:buNone/>
            </a:pPr>
            <a:endParaRPr lang="en-GB" sz="2000" dirty="0"/>
          </a:p>
        </p:txBody>
      </p:sp>
      <p:pic>
        <p:nvPicPr>
          <p:cNvPr id="5" name="Picture 4">
            <a:extLst>
              <a:ext uri="{FF2B5EF4-FFF2-40B4-BE49-F238E27FC236}">
                <a16:creationId xmlns:a16="http://schemas.microsoft.com/office/drawing/2014/main" id="{C1152D4D-7138-5986-6EDE-CF13C62E01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089" y="274638"/>
            <a:ext cx="865522" cy="864096"/>
          </a:xfrm>
          <a:prstGeom prst="rect">
            <a:avLst/>
          </a:prstGeom>
        </p:spPr>
      </p:pic>
    </p:spTree>
    <p:extLst>
      <p:ext uri="{BB962C8B-B14F-4D97-AF65-F5344CB8AC3E}">
        <p14:creationId xmlns:p14="http://schemas.microsoft.com/office/powerpoint/2010/main" val="366818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06613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Early Level?</a:t>
            </a:r>
          </a:p>
        </p:txBody>
      </p:sp>
      <p:sp>
        <p:nvSpPr>
          <p:cNvPr id="3" name="Content Placeholder 2"/>
          <p:cNvSpPr>
            <a:spLocks noGrp="1"/>
          </p:cNvSpPr>
          <p:nvPr>
            <p:ph idx="1"/>
          </p:nvPr>
        </p:nvSpPr>
        <p:spPr>
          <a:xfrm>
            <a:off x="457200" y="1116589"/>
            <a:ext cx="8229600" cy="5242594"/>
          </a:xfrm>
        </p:spPr>
        <p:txBody>
          <a:bodyPr>
            <a:noAutofit/>
          </a:bodyPr>
          <a:lstStyle/>
          <a:p>
            <a:pPr marL="0" indent="0">
              <a:buNone/>
            </a:pPr>
            <a:r>
              <a:rPr lang="en-GB" sz="1800" dirty="0"/>
              <a:t>When it comes to </a:t>
            </a:r>
            <a:r>
              <a:rPr lang="en-GB" sz="1800" b="1" dirty="0"/>
              <a:t>their bodies</a:t>
            </a:r>
            <a:r>
              <a:rPr lang="en-GB" sz="1800" dirty="0"/>
              <a:t>, children learn about: </a:t>
            </a:r>
          </a:p>
          <a:p>
            <a:pPr lvl="0"/>
            <a:r>
              <a:rPr lang="en-GB" sz="1800" dirty="0"/>
              <a:t>Names for parts of their body – and that parts of their body are private. </a:t>
            </a:r>
          </a:p>
          <a:p>
            <a:pPr lvl="0"/>
            <a:r>
              <a:rPr lang="en-GB" sz="1800" dirty="0"/>
              <a:t>Keeping clean and why this is important – learning about hand washing and brushing teeth. </a:t>
            </a:r>
          </a:p>
          <a:p>
            <a:pPr marL="0" indent="0">
              <a:buNone/>
            </a:pPr>
            <a:endParaRPr lang="en-GB" sz="1200" dirty="0"/>
          </a:p>
          <a:p>
            <a:pPr marL="0" indent="0">
              <a:buNone/>
            </a:pPr>
            <a:r>
              <a:rPr lang="en-GB" sz="1800" dirty="0"/>
              <a:t>When it comes to </a:t>
            </a:r>
            <a:r>
              <a:rPr lang="en-GB" sz="1800" b="1" dirty="0"/>
              <a:t>feelings and making choices </a:t>
            </a:r>
            <a:r>
              <a:rPr lang="en-GB" sz="1800" dirty="0"/>
              <a:t>children learn: </a:t>
            </a:r>
          </a:p>
          <a:p>
            <a:pPr lvl="0"/>
            <a:r>
              <a:rPr lang="en-GB" sz="1800" dirty="0"/>
              <a:t>To recognise and express their feelings, including when they might feel safe or unsafe, happy or worried.  </a:t>
            </a:r>
          </a:p>
          <a:p>
            <a:pPr lvl="0"/>
            <a:r>
              <a:rPr lang="en-GB" sz="1800" dirty="0"/>
              <a:t>To identify adults that they can go to if they have a question or a worry, introducing the idea of trust. </a:t>
            </a:r>
          </a:p>
          <a:p>
            <a:pPr marL="0" indent="0">
              <a:buNone/>
            </a:pPr>
            <a:endParaRPr lang="en-GB" sz="1200" dirty="0"/>
          </a:p>
          <a:p>
            <a:pPr marL="0" indent="0">
              <a:buNone/>
            </a:pPr>
            <a:r>
              <a:rPr lang="en-GB" sz="1800" dirty="0"/>
              <a:t>When it comes to </a:t>
            </a:r>
            <a:r>
              <a:rPr lang="en-GB" sz="1800" b="1" dirty="0"/>
              <a:t>looking after them and other living things </a:t>
            </a:r>
            <a:r>
              <a:rPr lang="en-GB" sz="1800" dirty="0"/>
              <a:t>children learn about: </a:t>
            </a:r>
          </a:p>
          <a:p>
            <a:pPr lvl="0"/>
            <a:r>
              <a:rPr lang="en-GB" sz="1800" dirty="0"/>
              <a:t>Where living things come from. </a:t>
            </a:r>
          </a:p>
          <a:p>
            <a:pPr lvl="0"/>
            <a:r>
              <a:rPr lang="en-GB" sz="1800" dirty="0"/>
              <a:t>The needs of plants, animals and babies. </a:t>
            </a:r>
          </a:p>
          <a:p>
            <a:pPr lvl="0"/>
            <a:r>
              <a:rPr lang="en-GB" sz="1800" dirty="0"/>
              <a:t>That there are professional people who help and care for them</a:t>
            </a:r>
          </a:p>
          <a:p>
            <a:pPr marL="0" indent="0">
              <a:buNone/>
            </a:pPr>
            <a:endParaRPr lang="en-GB" sz="800" dirty="0"/>
          </a:p>
          <a:p>
            <a:pPr marL="0" indent="0">
              <a:buNone/>
            </a:pPr>
            <a:r>
              <a:rPr lang="en-GB" sz="1800" dirty="0"/>
              <a:t>Information for parents and carers about RSHP learning at Early Level at school and at home: </a:t>
            </a:r>
            <a:r>
              <a:rPr lang="en-GB" sz="1800" dirty="0">
                <a:hlinkClick r:id="rId3"/>
              </a:rPr>
              <a:t>https://rshp.scot/early-level/</a:t>
            </a:r>
            <a:r>
              <a:rPr lang="en-GB" sz="1800" dirty="0"/>
              <a:t> </a:t>
            </a:r>
          </a:p>
        </p:txBody>
      </p:sp>
      <p:pic>
        <p:nvPicPr>
          <p:cNvPr id="5" name="Picture 4">
            <a:extLst>
              <a:ext uri="{FF2B5EF4-FFF2-40B4-BE49-F238E27FC236}">
                <a16:creationId xmlns:a16="http://schemas.microsoft.com/office/drawing/2014/main" id="{2DC68440-F908-01D3-6A20-ADC234ADF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7307"/>
            <a:ext cx="938005" cy="936460"/>
          </a:xfrm>
          <a:prstGeom prst="rect">
            <a:avLst/>
          </a:prstGeom>
        </p:spPr>
      </p:pic>
    </p:spTree>
    <p:extLst>
      <p:ext uri="{BB962C8B-B14F-4D97-AF65-F5344CB8AC3E}">
        <p14:creationId xmlns:p14="http://schemas.microsoft.com/office/powerpoint/2010/main" val="292893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706090"/>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47261" y="1052736"/>
            <a:ext cx="8229600" cy="5400600"/>
          </a:xfrm>
        </p:spPr>
        <p:txBody>
          <a:bodyPr>
            <a:normAutofit fontScale="55000" lnSpcReduction="20000"/>
          </a:bodyPr>
          <a:lstStyle/>
          <a:p>
            <a:pPr marL="0" indent="0">
              <a:buNone/>
            </a:pPr>
            <a:r>
              <a:rPr lang="en-GB" dirty="0"/>
              <a:t>When it comes to </a:t>
            </a:r>
            <a:r>
              <a:rPr lang="en-GB" b="1" dirty="0"/>
              <a:t>relationships</a:t>
            </a:r>
            <a:r>
              <a:rPr lang="en-GB" dirty="0"/>
              <a:t> children learn about: </a:t>
            </a:r>
          </a:p>
          <a:p>
            <a:pPr lvl="0"/>
            <a:r>
              <a:rPr lang="en-GB" dirty="0"/>
              <a:t>What makes then unique </a:t>
            </a:r>
          </a:p>
          <a:p>
            <a:pPr lvl="0"/>
            <a:r>
              <a:rPr lang="en-GB" dirty="0"/>
              <a:t>Families, and how all our families are different </a:t>
            </a:r>
          </a:p>
          <a:p>
            <a:pPr lvl="0"/>
            <a:r>
              <a:rPr lang="en-GB" dirty="0"/>
              <a:t>The different adults who might care for children – like teachers, support staff in school</a:t>
            </a:r>
          </a:p>
          <a:p>
            <a:pPr lvl="0"/>
            <a:r>
              <a:rPr lang="en-GB" dirty="0"/>
              <a:t>Making and having friends </a:t>
            </a:r>
          </a:p>
          <a:p>
            <a:pPr lvl="0"/>
            <a:r>
              <a:rPr lang="en-GB" dirty="0"/>
              <a:t>Being a boy and a girl and that they can be any kind of boy or girl they want to be </a:t>
            </a:r>
          </a:p>
          <a:p>
            <a:pPr lvl="0"/>
            <a:r>
              <a:rPr lang="en-GB" dirty="0"/>
              <a:t>What makes people alike and what makes us different (diversity)  </a:t>
            </a:r>
          </a:p>
          <a:p>
            <a:pPr lvl="0"/>
            <a:r>
              <a:rPr lang="en-GB" dirty="0"/>
              <a:t>Respect for others and the importance of being kind.   </a:t>
            </a:r>
          </a:p>
          <a:p>
            <a:pPr marL="0" indent="0">
              <a:buNone/>
            </a:pPr>
            <a:endParaRPr lang="en-GB" dirty="0"/>
          </a:p>
          <a:p>
            <a:pPr marL="0" indent="0">
              <a:buNone/>
            </a:pPr>
            <a:r>
              <a:rPr lang="en-GB" dirty="0"/>
              <a:t>When it comes to </a:t>
            </a:r>
            <a:r>
              <a:rPr lang="en-GB" b="1" dirty="0"/>
              <a:t>growing up and their body</a:t>
            </a:r>
            <a:r>
              <a:rPr lang="en-GB" dirty="0"/>
              <a:t> children learn about: </a:t>
            </a:r>
          </a:p>
          <a:p>
            <a:pPr lvl="0"/>
            <a:r>
              <a:rPr lang="en-GB" dirty="0"/>
              <a:t>Making choices and decisions </a:t>
            </a:r>
          </a:p>
          <a:p>
            <a:pPr lvl="0"/>
            <a:r>
              <a:rPr lang="en-GB" dirty="0"/>
              <a:t>Looking after their body and keeping clean </a:t>
            </a:r>
          </a:p>
          <a:p>
            <a:pPr lvl="0"/>
            <a:r>
              <a:rPr lang="en-GB" dirty="0"/>
              <a:t>How their bodies change as they grow </a:t>
            </a:r>
          </a:p>
          <a:p>
            <a:pPr lvl="0"/>
            <a:r>
              <a:rPr lang="en-GB" dirty="0"/>
              <a:t>Names of parts of their body and names for private body parts; we use the words penis, vulva, bottom, nipples </a:t>
            </a:r>
          </a:p>
          <a:p>
            <a:pPr lvl="0"/>
            <a:r>
              <a:rPr lang="en-GB" dirty="0"/>
              <a:t>Parts of their body are private  </a:t>
            </a:r>
          </a:p>
          <a:p>
            <a:pPr lvl="0"/>
            <a:r>
              <a:rPr lang="en-GB" dirty="0"/>
              <a:t>Other people should not touch the private parts of their body </a:t>
            </a:r>
          </a:p>
          <a:p>
            <a:pPr lvl="0"/>
            <a:r>
              <a:rPr lang="en-GB" dirty="0"/>
              <a:t>What behaviour is okay in public and what is okay in private (for example pulling pants up before leaving the bathroom). </a:t>
            </a:r>
          </a:p>
          <a:p>
            <a:pPr marL="0" indent="0">
              <a:buNone/>
            </a:pPr>
            <a:endParaRPr lang="en-GB" dirty="0"/>
          </a:p>
        </p:txBody>
      </p:sp>
      <p:pic>
        <p:nvPicPr>
          <p:cNvPr id="5" name="Picture 4">
            <a:extLst>
              <a:ext uri="{FF2B5EF4-FFF2-40B4-BE49-F238E27FC236}">
                <a16:creationId xmlns:a16="http://schemas.microsoft.com/office/drawing/2014/main" id="{FE351619-17C2-1586-683C-E6A7DF8F6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447307"/>
            <a:ext cx="938005" cy="936460"/>
          </a:xfrm>
          <a:prstGeom prst="rect">
            <a:avLst/>
          </a:prstGeom>
        </p:spPr>
      </p:pic>
    </p:spTree>
    <p:extLst>
      <p:ext uri="{BB962C8B-B14F-4D97-AF65-F5344CB8AC3E}">
        <p14:creationId xmlns:p14="http://schemas.microsoft.com/office/powerpoint/2010/main" val="416487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42992" cy="1498178"/>
          </a:xfrm>
        </p:spPr>
        <p:txBody>
          <a:bodyPr>
            <a:normAutofit/>
          </a:bodyPr>
          <a:lstStyle/>
          <a:p>
            <a:pPr algn="l"/>
            <a:r>
              <a:rPr lang="en-GB" sz="2800" dirty="0">
                <a:latin typeface="Calibri Light" panose="020F0302020204030204" pitchFamily="34" charset="0"/>
                <a:cs typeface="Calibri Light" panose="020F0302020204030204" pitchFamily="34" charset="0"/>
              </a:rPr>
              <a:t>What do we do at First Level?</a:t>
            </a:r>
          </a:p>
        </p:txBody>
      </p:sp>
      <p:sp>
        <p:nvSpPr>
          <p:cNvPr id="3" name="Content Placeholder 2"/>
          <p:cNvSpPr>
            <a:spLocks noGrp="1"/>
          </p:cNvSpPr>
          <p:nvPr>
            <p:ph idx="1"/>
          </p:nvPr>
        </p:nvSpPr>
        <p:spPr>
          <a:xfrm>
            <a:off x="457200" y="1556792"/>
            <a:ext cx="8229600" cy="4525963"/>
          </a:xfrm>
        </p:spPr>
        <p:txBody>
          <a:bodyPr>
            <a:normAutofit/>
          </a:bodyPr>
          <a:lstStyle/>
          <a:p>
            <a:pPr marL="0" indent="0">
              <a:buNone/>
            </a:pPr>
            <a:r>
              <a:rPr lang="en-GB" sz="2000" dirty="0"/>
              <a:t>When it comes to </a:t>
            </a:r>
            <a:r>
              <a:rPr lang="en-GB" sz="2000" b="1" dirty="0"/>
              <a:t>how human life begins, pregnancy and birth</a:t>
            </a:r>
            <a:r>
              <a:rPr lang="en-GB" sz="2000" dirty="0"/>
              <a:t> children learn about: </a:t>
            </a:r>
          </a:p>
          <a:p>
            <a:pPr lvl="0"/>
            <a:r>
              <a:rPr lang="en-GB" sz="2000" dirty="0"/>
              <a:t>The life cycles of plants and animals </a:t>
            </a:r>
          </a:p>
          <a:p>
            <a:pPr lvl="0"/>
            <a:r>
              <a:rPr lang="en-GB" sz="2000" dirty="0"/>
              <a:t>How a baby is made (conception) </a:t>
            </a:r>
          </a:p>
          <a:p>
            <a:pPr lvl="0"/>
            <a:r>
              <a:rPr lang="en-GB" sz="2000" dirty="0"/>
              <a:t>Pregnancy and how a baby is born </a:t>
            </a:r>
          </a:p>
          <a:p>
            <a:pPr lvl="0"/>
            <a:r>
              <a:rPr lang="en-GB" sz="2000" dirty="0"/>
              <a:t>What a baby needs and how to care for a baby.</a:t>
            </a:r>
          </a:p>
          <a:p>
            <a:endParaRPr lang="en-GB" sz="2000" dirty="0"/>
          </a:p>
          <a:p>
            <a:pPr marL="0" indent="0">
              <a:buNone/>
            </a:pPr>
            <a:r>
              <a:rPr lang="en-GB" sz="2000" dirty="0"/>
              <a:t>Information for parents and carers about RSHP learning at First Level at school and at home: </a:t>
            </a:r>
            <a:r>
              <a:rPr lang="en-GB" sz="2000" dirty="0">
                <a:hlinkClick r:id="rId3"/>
              </a:rPr>
              <a:t>https://rshp.scot/first-level/</a:t>
            </a:r>
            <a:r>
              <a:rPr lang="en-GB" sz="2000" dirty="0"/>
              <a:t> </a:t>
            </a:r>
          </a:p>
        </p:txBody>
      </p:sp>
      <p:pic>
        <p:nvPicPr>
          <p:cNvPr id="5" name="Picture 4">
            <a:extLst>
              <a:ext uri="{FF2B5EF4-FFF2-40B4-BE49-F238E27FC236}">
                <a16:creationId xmlns:a16="http://schemas.microsoft.com/office/drawing/2014/main" id="{E9ED55FB-B66F-B798-D29F-84C9C39C0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4368" y="447307"/>
            <a:ext cx="938005" cy="936460"/>
          </a:xfrm>
          <a:prstGeom prst="rect">
            <a:avLst/>
          </a:prstGeom>
        </p:spPr>
      </p:pic>
    </p:spTree>
    <p:extLst>
      <p:ext uri="{BB962C8B-B14F-4D97-AF65-F5344CB8AC3E}">
        <p14:creationId xmlns:p14="http://schemas.microsoft.com/office/powerpoint/2010/main" val="2376597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3BB86C0246F646ACDBFBC59D367533" ma:contentTypeVersion="15" ma:contentTypeDescription="Create a new document." ma:contentTypeScope="" ma:versionID="46e4c22f73739226a3e9501e14fcbcde">
  <xsd:schema xmlns:xsd="http://www.w3.org/2001/XMLSchema" xmlns:xs="http://www.w3.org/2001/XMLSchema" xmlns:p="http://schemas.microsoft.com/office/2006/metadata/properties" xmlns:ns3="974d0c77-7a7c-4453-b610-4550cdb5f27e" xmlns:ns4="0f78a829-1d15-475d-bae1-e2585bfd43c6" targetNamespace="http://schemas.microsoft.com/office/2006/metadata/properties" ma:root="true" ma:fieldsID="3fdb1bbc13ada80cbac651d9b17b85af" ns3:_="" ns4:_="">
    <xsd:import namespace="974d0c77-7a7c-4453-b610-4550cdb5f27e"/>
    <xsd:import namespace="0f78a829-1d15-475d-bae1-e2585bfd43c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d0c77-7a7c-4453-b610-4550cdb5f2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78a829-1d15-475d-bae1-e2585bfd43c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f78a829-1d15-475d-bae1-e2585bfd43c6" xsi:nil="true"/>
  </documentManagement>
</p:properties>
</file>

<file path=customXml/itemProps1.xml><?xml version="1.0" encoding="utf-8"?>
<ds:datastoreItem xmlns:ds="http://schemas.openxmlformats.org/officeDocument/2006/customXml" ds:itemID="{55DE144D-1F15-4D92-84DF-33619C0778CA}">
  <ds:schemaRefs>
    <ds:schemaRef ds:uri="http://schemas.microsoft.com/sharepoint/v3/contenttype/forms"/>
  </ds:schemaRefs>
</ds:datastoreItem>
</file>

<file path=customXml/itemProps2.xml><?xml version="1.0" encoding="utf-8"?>
<ds:datastoreItem xmlns:ds="http://schemas.openxmlformats.org/officeDocument/2006/customXml" ds:itemID="{2D0B0CD7-AC6B-41D0-8ABC-965AC9093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d0c77-7a7c-4453-b610-4550cdb5f27e"/>
    <ds:schemaRef ds:uri="0f78a829-1d15-475d-bae1-e2585bfd4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B588AD-5482-4492-ACED-78F51D11991E}">
  <ds:schemaRefs>
    <ds:schemaRef ds:uri="http://purl.org/dc/dcmitype/"/>
    <ds:schemaRef ds:uri="http://schemas.microsoft.com/office/infopath/2007/PartnerControls"/>
    <ds:schemaRef ds:uri="0f78a829-1d15-475d-bae1-e2585bfd43c6"/>
    <ds:schemaRef ds:uri="http://purl.org/dc/elements/1.1/"/>
    <ds:schemaRef ds:uri="http://schemas.microsoft.com/office/2006/metadata/properties"/>
    <ds:schemaRef ds:uri="974d0c77-7a7c-4453-b610-4550cdb5f27e"/>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437</TotalTime>
  <Words>1958</Words>
  <Application>Microsoft Office PowerPoint</Application>
  <PresentationFormat>On-screen Show (4:3)</PresentationFormat>
  <Paragraphs>135</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Nunito</vt:lpstr>
      <vt:lpstr>Office Theme</vt:lpstr>
      <vt:lpstr>PowerPoint Presentation</vt:lpstr>
      <vt:lpstr>Welcome</vt:lpstr>
      <vt:lpstr>What is the resource?</vt:lpstr>
      <vt:lpstr>Why does RSHP matter?</vt:lpstr>
      <vt:lpstr>Is the RSHP resource age and stage appropriate?</vt:lpstr>
      <vt:lpstr>What do we do at Early Level?</vt:lpstr>
      <vt:lpstr>What do we do at Early Level?</vt:lpstr>
      <vt:lpstr>What do we do at First Level?</vt:lpstr>
      <vt:lpstr>What do we do at First Level?</vt:lpstr>
      <vt:lpstr>What do we do at Second Level?</vt:lpstr>
      <vt:lpstr>What do we do at Second Level?</vt:lpstr>
      <vt:lpstr> What do children and young people want from their RSHP education? </vt:lpstr>
      <vt:lpstr>Parents and Carers</vt:lpstr>
      <vt:lpstr>What is the role of parents and carers in  RSHP education?</vt:lpstr>
      <vt:lpstr>PowerPoint Presentation</vt:lpstr>
    </vt:vector>
  </TitlesOfParts>
  <Company>NHS 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Sexual Health and Parenthood (RSHP) Education</dc:title>
  <dc:creator>Yvonne Kerr</dc:creator>
  <cp:lastModifiedBy>Alex Harris</cp:lastModifiedBy>
  <cp:revision>59</cp:revision>
  <dcterms:created xsi:type="dcterms:W3CDTF">2019-07-03T20:37:23Z</dcterms:created>
  <dcterms:modified xsi:type="dcterms:W3CDTF">2023-03-29T18:17:38Z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0x010100C23BB86C0246F646ACDBFBC59D367533</vt:lpwstr>
  </property>
</Properties>
</file>