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3"/>
  </p:sldMasterIdLst>
  <p:notesMasterIdLst>
    <p:notesMasterId r:id="rId6"/>
  </p:notesMasterIdLst>
  <p:sldIdLst>
    <p:sldId id="257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2ACF7-E0F4-47B9-B940-ED286EAD5F54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A9378-5920-42DF-88F8-050214EF6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32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19BCB-D999-4A51-9A60-935B290339F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654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80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8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6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8DBC4-968A-45CF-A7AB-0B5919534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569" y="3141181"/>
            <a:ext cx="5486400" cy="2610042"/>
          </a:xfrm>
        </p:spPr>
        <p:txBody>
          <a:bodyPr>
            <a:noAutofit/>
          </a:bodyPr>
          <a:lstStyle/>
          <a:p>
            <a:pPr algn="l"/>
            <a:r>
              <a:rPr lang="en-GB" sz="4000" b="1" dirty="0">
                <a:solidFill>
                  <a:schemeClr val="tx1"/>
                </a:solidFill>
                <a:latin typeface="SassoonPrimaryInfant"/>
              </a:rPr>
              <a:t>Turriff Primary</a:t>
            </a:r>
            <a:br>
              <a:rPr lang="en-GB" sz="4000" b="1" dirty="0">
                <a:latin typeface="SassoonPrimaryInfant"/>
              </a:rPr>
            </a:br>
            <a:br>
              <a:rPr lang="en-GB" sz="4000" b="1" dirty="0">
                <a:latin typeface="SassoonPrimaryInfant"/>
              </a:rPr>
            </a:br>
            <a:r>
              <a:rPr lang="en-GB" sz="4000" b="1" dirty="0">
                <a:solidFill>
                  <a:schemeClr val="tx1"/>
                </a:solidFill>
                <a:latin typeface="SassoonPrimaryInfant"/>
              </a:rPr>
              <a:t>P1 Curricular Evening for Parents/Carers</a:t>
            </a:r>
            <a:br>
              <a:rPr lang="en-GB" sz="4000" dirty="0">
                <a:latin typeface="SassoonPrimaryInfant"/>
              </a:rPr>
            </a:br>
            <a:br>
              <a:rPr lang="en-GB" sz="4000" dirty="0">
                <a:latin typeface="SassoonPrimaryInfant"/>
              </a:rPr>
            </a:br>
            <a:r>
              <a:rPr lang="en-GB" sz="4000" b="1" dirty="0">
                <a:solidFill>
                  <a:schemeClr val="tx1"/>
                </a:solidFill>
                <a:latin typeface="SassoonPrimaryInfant"/>
              </a:rPr>
              <a:t>Wednesday 6th September </a:t>
            </a:r>
            <a:br>
              <a:rPr lang="en-GB" sz="4000" b="1" dirty="0">
                <a:latin typeface="SassoonPrimaryInfant"/>
              </a:rPr>
            </a:br>
            <a:br>
              <a:rPr lang="en-GB" sz="4000" b="1" dirty="0">
                <a:latin typeface="SassoonPrimaryInfant"/>
              </a:rPr>
            </a:br>
            <a:r>
              <a:rPr lang="en-GB" sz="4000" b="1" dirty="0">
                <a:solidFill>
                  <a:schemeClr val="tx1"/>
                </a:solidFill>
                <a:latin typeface="SassoonPrimaryInfant"/>
              </a:rPr>
              <a:t>6.30pm</a:t>
            </a:r>
            <a:br>
              <a:rPr lang="en-GB" sz="4000" b="1" dirty="0">
                <a:solidFill>
                  <a:schemeClr val="tx1"/>
                </a:solidFill>
                <a:latin typeface="SassoonPrimaryInfant"/>
              </a:rPr>
            </a:br>
            <a:br>
              <a:rPr lang="en-GB" sz="4000" b="1" dirty="0">
                <a:solidFill>
                  <a:schemeClr val="tx1"/>
                </a:solidFill>
                <a:latin typeface="SassoonPrimaryInfant"/>
              </a:rPr>
            </a:br>
            <a:r>
              <a:rPr lang="en-GB" sz="4000" b="1" dirty="0">
                <a:solidFill>
                  <a:schemeClr val="tx1"/>
                </a:solidFill>
                <a:latin typeface="SassoonPrimaryInfant"/>
              </a:rPr>
              <a:t>PRESENTATION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F3D557-2871-4645-98E0-E3B9B38C290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54" y="1589046"/>
            <a:ext cx="3486765" cy="409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94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10" y="252122"/>
            <a:ext cx="4489805" cy="647644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79E230-526F-9DB0-71DA-5951096D78BF}"/>
              </a:ext>
            </a:extLst>
          </p:cNvPr>
          <p:cNvSpPr txBox="1"/>
          <p:nvPr/>
        </p:nvSpPr>
        <p:spPr>
          <a:xfrm>
            <a:off x="5221706" y="761507"/>
            <a:ext cx="6096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800" b="1" dirty="0">
                <a:latin typeface="SassoonPrimaryInfant" pitchFamily="2" charset="0"/>
              </a:rPr>
              <a:t>Attendance</a:t>
            </a:r>
          </a:p>
          <a:p>
            <a:pPr marL="0" indent="0">
              <a:buNone/>
            </a:pPr>
            <a:endParaRPr lang="en-GB" b="1" dirty="0"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GB" sz="1800" b="1" dirty="0">
                <a:latin typeface="SassoonPrimaryInfant" pitchFamily="2" charset="0"/>
              </a:rPr>
              <a:t>Parents are responsible for ensuring children attend school regularly</a:t>
            </a:r>
          </a:p>
          <a:p>
            <a:r>
              <a:rPr lang="en-GB" sz="1800" dirty="0">
                <a:latin typeface="SassoonPrimaryInfant" pitchFamily="2" charset="0"/>
              </a:rPr>
              <a:t>If children are absent schools have a duty to follow this up</a:t>
            </a:r>
          </a:p>
          <a:p>
            <a:r>
              <a:rPr lang="en-GB" sz="1800" dirty="0">
                <a:latin typeface="SassoonPrimaryInfant" pitchFamily="2" charset="0"/>
              </a:rPr>
              <a:t>9.30am is cut-off point – duty to follow up </a:t>
            </a:r>
          </a:p>
          <a:p>
            <a:r>
              <a:rPr lang="en-GB" sz="1800" dirty="0">
                <a:latin typeface="SassoonPrimaryInfant" pitchFamily="2" charset="0"/>
              </a:rPr>
              <a:t>Contact main contact</a:t>
            </a:r>
          </a:p>
          <a:p>
            <a:r>
              <a:rPr lang="en-GB" sz="1800" dirty="0">
                <a:latin typeface="SassoonPrimaryInfant" pitchFamily="2" charset="0"/>
              </a:rPr>
              <a:t>If no answer then phone call/ text sent </a:t>
            </a:r>
          </a:p>
          <a:p>
            <a:r>
              <a:rPr lang="en-GB" sz="1800" dirty="0">
                <a:latin typeface="SassoonPrimaryInfant" pitchFamily="2" charset="0"/>
              </a:rPr>
              <a:t>If no contact school will then follow up with emergency contact</a:t>
            </a:r>
          </a:p>
          <a:p>
            <a:r>
              <a:rPr lang="en-GB" sz="1800" dirty="0">
                <a:latin typeface="SassoonPrimaryInfant" pitchFamily="2" charset="0"/>
              </a:rPr>
              <a:t>If any doubt or child is thought to be vulnerable then Police will be contacted</a:t>
            </a:r>
          </a:p>
          <a:p>
            <a:r>
              <a:rPr lang="en-GB" sz="1800" dirty="0">
                <a:latin typeface="SassoonPrimaryInfant" pitchFamily="2" charset="0"/>
              </a:rPr>
              <a:t>All absence rates below 90% are recorded, Steps are taken to inform parents when their child’s attendance is below 90%</a:t>
            </a:r>
          </a:p>
          <a:p>
            <a:r>
              <a:rPr lang="en-GB" sz="1800" dirty="0">
                <a:latin typeface="SassoonPrimaryInfant" pitchFamily="2" charset="0"/>
              </a:rPr>
              <a:t>Lates – these will be followed up to ensure our children are maximising their learning times</a:t>
            </a:r>
          </a:p>
          <a:p>
            <a:r>
              <a:rPr lang="en-GB" sz="1800" dirty="0">
                <a:latin typeface="SassoonPrimaryInfant" pitchFamily="2" charset="0"/>
              </a:rPr>
              <a:t>Term Time holidays – these are recorded as unauthorised absences unless exceptional circumstances (Scottish Govt Guidelines) </a:t>
            </a:r>
          </a:p>
          <a:p>
            <a:r>
              <a:rPr lang="en-GB" sz="1800" b="1" i="1" dirty="0">
                <a:solidFill>
                  <a:srgbClr val="FF0000"/>
                </a:solidFill>
                <a:latin typeface="SassoonPrimaryInfant" pitchFamily="2" charset="0"/>
              </a:rPr>
              <a:t>Therefore, it is very important school has up to date 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249098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C7501F2E7E444CA91F39E172A51A13" ma:contentTypeVersion="11" ma:contentTypeDescription="Create a new document." ma:contentTypeScope="" ma:versionID="ae6002f7d7647d8b9e3a89e58d6e9b4b">
  <xsd:schema xmlns:xsd="http://www.w3.org/2001/XMLSchema" xmlns:xs="http://www.w3.org/2001/XMLSchema" xmlns:p="http://schemas.microsoft.com/office/2006/metadata/properties" xmlns:ns2="68ffc7cc-81ed-48c2-8ebe-a596c8367b81" xmlns:ns3="c8bbe166-a834-4e86-a40f-a09de692a82e" targetNamespace="http://schemas.microsoft.com/office/2006/metadata/properties" ma:root="true" ma:fieldsID="7f0906a979372b5066ba29625e89a8dd" ns2:_="" ns3:_="">
    <xsd:import namespace="68ffc7cc-81ed-48c2-8ebe-a596c8367b81"/>
    <xsd:import namespace="c8bbe166-a834-4e86-a40f-a09de692a8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ffc7cc-81ed-48c2-8ebe-a596c8367b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c9237bb-78b7-42cf-81ab-aa5abb9ec1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bbe166-a834-4e86-a40f-a09de692a82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c73662e-1da2-4817-a2c0-5a1507b30300}" ma:internalName="TaxCatchAll" ma:showField="CatchAllData" ma:web="c8bbe166-a834-4e86-a40f-a09de692a8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C4EFBD-5326-4FCB-A4C1-1589E5BC94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112F79-C79B-44EF-A959-73CF6BCCA1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ffc7cc-81ed-48c2-8ebe-a596c8367b81"/>
    <ds:schemaRef ds:uri="c8bbe166-a834-4e86-a40f-a09de692a8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163</Words>
  <Application>Microsoft Office PowerPoint</Application>
  <PresentationFormat>Widescreen</PresentationFormat>
  <Paragraphs>15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SassoonPrimaryInfant</vt:lpstr>
      <vt:lpstr>Metropolitan</vt:lpstr>
      <vt:lpstr>Turriff Primary  P1 Curricular Evening for Parents/Carers  Wednesday 6th September   6.30pm  PRESENTATION 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Turriff Primary  P1 Curricular Evening for Parents/Carers  Wednesday 6th September   6.30pm  PRESENTATION 1</dc:title>
  <dc:creator>Fiona Eaton</dc:creator>
  <cp:lastModifiedBy>Fiona Eaton</cp:lastModifiedBy>
  <cp:revision>5</cp:revision>
  <dcterms:created xsi:type="dcterms:W3CDTF">2023-09-21T10:33:15Z</dcterms:created>
  <dcterms:modified xsi:type="dcterms:W3CDTF">2023-09-21T10:52:03Z</dcterms:modified>
</cp:coreProperties>
</file>