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3" d="100"/>
          <a:sy n="93" d="100"/>
        </p:scale>
        <p:origin x="114"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2CD1F-A70A-4F1D-BBEE-580214F8206C}" type="datetimeFigureOut">
              <a:rPr lang="en-GB" smtClean="0"/>
              <a:t>21/09/2023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F9611-C5F2-4208-996B-32D5D5687851}" type="slidenum">
              <a:rPr lang="en-GB" smtClean="0"/>
              <a:t>‹#›</a:t>
            </a:fld>
            <a:endParaRPr lang="en-GB"/>
          </a:p>
        </p:txBody>
      </p:sp>
    </p:spTree>
    <p:extLst>
      <p:ext uri="{BB962C8B-B14F-4D97-AF65-F5344CB8AC3E}">
        <p14:creationId xmlns:p14="http://schemas.microsoft.com/office/powerpoint/2010/main" val="402392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ighlandliteracy.com/emerging-literacy/pre-handwrit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highlandliteracy.files.wordpress.com/2015/12/play-fine-motor-skills.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F19BCB-D999-4A51-9A60-935B290339F6}" type="slidenum">
              <a:rPr lang="en-GB" smtClean="0"/>
              <a:t>3</a:t>
            </a:fld>
            <a:endParaRPr lang="en-GB"/>
          </a:p>
        </p:txBody>
      </p:sp>
    </p:spTree>
    <p:extLst>
      <p:ext uri="{BB962C8B-B14F-4D97-AF65-F5344CB8AC3E}">
        <p14:creationId xmlns:p14="http://schemas.microsoft.com/office/powerpoint/2010/main" val="408766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endParaRPr lang="en-GB" baseline="0"/>
          </a:p>
          <a:p>
            <a:r>
              <a:rPr lang="en-GB" baseline="0"/>
              <a:t>This resource introduces how families can support their child’s development within the four developmental continua; Concepts of Print, Phonological Awareness, </a:t>
            </a:r>
          </a:p>
          <a:p>
            <a:endParaRPr lang="en-GB" baseline="0"/>
          </a:p>
          <a:p>
            <a:r>
              <a:rPr lang="en-GB" baseline="0"/>
              <a:t>The structure is as follows:</a:t>
            </a:r>
          </a:p>
          <a:p>
            <a:pPr marL="171450" indent="-171450">
              <a:buFontTx/>
              <a:buChar char="-"/>
            </a:pPr>
            <a:r>
              <a:rPr lang="en-GB" baseline="0"/>
              <a:t>Introduction to Developmental Approaches</a:t>
            </a:r>
          </a:p>
          <a:p>
            <a:pPr marL="171450" indent="-171450">
              <a:buFontTx/>
              <a:buChar char="-"/>
            </a:pPr>
            <a:r>
              <a:rPr lang="en-GB" baseline="0"/>
              <a:t>Phonological Awareness </a:t>
            </a:r>
          </a:p>
          <a:p>
            <a:pPr marL="171450" indent="-171450">
              <a:buFontTx/>
              <a:buChar char="-"/>
            </a:pPr>
            <a:r>
              <a:rPr lang="en-GB" baseline="0"/>
              <a:t>Oral Language </a:t>
            </a:r>
          </a:p>
          <a:p>
            <a:pPr marL="171450" indent="-171450">
              <a:buFontTx/>
              <a:buChar char="-"/>
            </a:pPr>
            <a:r>
              <a:rPr lang="en-GB" baseline="0"/>
              <a:t>Fine Motor Skills </a:t>
            </a:r>
            <a:endParaRPr lang="en-GB" b="0" baseline="0"/>
          </a:p>
          <a:p>
            <a:pPr marL="171450" indent="-171450">
              <a:buFontTx/>
              <a:buChar char="-"/>
            </a:pPr>
            <a:endParaRPr lang="en-GB" b="0" baseline="0"/>
          </a:p>
          <a:p>
            <a:pPr marL="0" indent="0">
              <a:buFontTx/>
              <a:buNone/>
            </a:pPr>
            <a:r>
              <a:rPr lang="en-GB" b="1" baseline="0"/>
              <a:t>In this slide, the facilitator should share the purpose of the session, e.g. </a:t>
            </a:r>
          </a:p>
          <a:p>
            <a:pPr marL="0" indent="0">
              <a:buFontTx/>
              <a:buNone/>
            </a:pPr>
            <a:r>
              <a:rPr lang="en-GB" b="1" i="1" baseline="0"/>
              <a:t>‘Good morning/ afternoon/ evening, thank you for coming along. This morning’s/ afternoon’s/ evening’s session is going to look at how we can work together to support your child to develop their reading and writing skills.’</a:t>
            </a:r>
          </a:p>
          <a:p>
            <a:pPr marL="0" indent="0">
              <a:buFontTx/>
              <a:buNone/>
            </a:pPr>
            <a:endParaRPr lang="en-GB" b="1" i="1" baseline="0"/>
          </a:p>
          <a:p>
            <a:pPr marL="0" indent="0">
              <a:buFontTx/>
              <a:buNone/>
            </a:pPr>
            <a:r>
              <a:rPr lang="en-GB" b="1" i="1" baseline="0"/>
              <a:t>Emerging Literacy is the term used to explain a child’s knowledge of reading and writing skills before they learn how to read and write words. </a:t>
            </a:r>
          </a:p>
        </p:txBody>
      </p:sp>
      <p:sp>
        <p:nvSpPr>
          <p:cNvPr id="4" name="Slide Number Placeholder 3"/>
          <p:cNvSpPr>
            <a:spLocks noGrp="1"/>
          </p:cNvSpPr>
          <p:nvPr>
            <p:ph type="sldNum" sz="quarter" idx="10"/>
          </p:nvPr>
        </p:nvSpPr>
        <p:spPr/>
        <p:txBody>
          <a:bodyPr/>
          <a:lstStyle/>
          <a:p>
            <a:fld id="{1E417B21-C611-4B32-9563-72CDA6DC204C}" type="slidenum">
              <a:rPr lang="en-GB" smtClean="0"/>
              <a:t>4</a:t>
            </a:fld>
            <a:endParaRPr lang="en-GB"/>
          </a:p>
        </p:txBody>
      </p:sp>
    </p:spTree>
    <p:extLst>
      <p:ext uri="{BB962C8B-B14F-4D97-AF65-F5344CB8AC3E}">
        <p14:creationId xmlns:p14="http://schemas.microsoft.com/office/powerpoint/2010/main" val="220435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The facilitator should share:</a:t>
            </a:r>
          </a:p>
          <a:p>
            <a:endParaRPr lang="en-GB" b="1"/>
          </a:p>
          <a:p>
            <a:r>
              <a:rPr lang="en-GB" b="1" i="1"/>
              <a:t>‘When we teach</a:t>
            </a:r>
            <a:r>
              <a:rPr lang="en-GB" b="1" i="1" baseline="0"/>
              <a:t> reading and writing skills, the majority of these are able to fit into one of these four boxes. For example:</a:t>
            </a:r>
          </a:p>
          <a:p>
            <a:endParaRPr lang="en-GB" b="1" i="1" baseline="0"/>
          </a:p>
          <a:p>
            <a:r>
              <a:rPr lang="en-GB" b="1" i="1" baseline="0"/>
              <a:t>Concepts of Print might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1" baseline="0"/>
              <a:t>Know to write from left to write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1" baseline="0"/>
              <a:t>Know what each of the letters look like</a:t>
            </a:r>
          </a:p>
          <a:p>
            <a:endParaRPr lang="en-GB" b="1" i="1" baseline="0"/>
          </a:p>
          <a:p>
            <a:r>
              <a:rPr lang="en-GB" b="1" i="1" baseline="0"/>
              <a:t>Phonological Awareness might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1" baseline="0"/>
              <a:t>Know the sounds which make up each of the words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1" baseline="0"/>
              <a:t>Hear the individual words within the sentence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1" baseline="0"/>
              <a:t>Listen to and recall the words within the sentence</a:t>
            </a:r>
          </a:p>
          <a:p>
            <a:endParaRPr lang="en-GB" b="1" i="1" baseline="0"/>
          </a:p>
          <a:p>
            <a:r>
              <a:rPr lang="en-GB" b="1" i="1" baseline="0"/>
              <a:t>Oral Language might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1" baseline="0"/>
              <a:t>Understand the meaning of the words within the sentence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1" baseline="0"/>
              <a:t>Can follow the instructions to complete the activity</a:t>
            </a:r>
          </a:p>
          <a:p>
            <a:endParaRPr lang="en-GB" b="1" i="1" baseline="0"/>
          </a:p>
          <a:p>
            <a:r>
              <a:rPr lang="en-GB" b="1" i="1" baseline="0"/>
              <a:t>Fine Motor Skills might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1" baseline="0"/>
              <a:t>Hold the pen correctly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1" baseline="0"/>
              <a:t>Form the letters correctly</a:t>
            </a:r>
            <a:endParaRPr lang="en-GB" b="1" i="1"/>
          </a:p>
          <a:p>
            <a:endParaRPr lang="en-GB" b="1" i="1"/>
          </a:p>
        </p:txBody>
      </p:sp>
      <p:sp>
        <p:nvSpPr>
          <p:cNvPr id="4" name="Slide Number Placeholder 3"/>
          <p:cNvSpPr>
            <a:spLocks noGrp="1"/>
          </p:cNvSpPr>
          <p:nvPr>
            <p:ph type="sldNum" sz="quarter" idx="10"/>
          </p:nvPr>
        </p:nvSpPr>
        <p:spPr/>
        <p:txBody>
          <a:bodyPr/>
          <a:lstStyle/>
          <a:p>
            <a:fld id="{1E417B21-C611-4B32-9563-72CDA6DC204C}" type="slidenum">
              <a:rPr lang="en-GB" smtClean="0"/>
              <a:t>5</a:t>
            </a:fld>
            <a:endParaRPr lang="en-GB"/>
          </a:p>
        </p:txBody>
      </p:sp>
    </p:spTree>
    <p:extLst>
      <p:ext uri="{BB962C8B-B14F-4D97-AF65-F5344CB8AC3E}">
        <p14:creationId xmlns:p14="http://schemas.microsoft.com/office/powerpoint/2010/main" val="219361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0" baseline="0"/>
          </a:p>
          <a:p>
            <a:r>
              <a:rPr lang="en-GB" b="1" i="0" baseline="0"/>
              <a:t>Facilitator to share:</a:t>
            </a:r>
          </a:p>
          <a:p>
            <a:endParaRPr lang="en-GB" b="1" i="0" baseline="0"/>
          </a:p>
          <a:p>
            <a:r>
              <a:rPr lang="en-GB" b="1" i="1" baseline="0"/>
              <a:t>‘When developing phonological awareness skills, we will develop  a number of skills including your child’s ability to listen to instructions, their ability to hear and produce rhyme, their awareness of the syllables within words and their awareness of the sounds within words.</a:t>
            </a:r>
          </a:p>
          <a:p>
            <a:endParaRPr lang="en-GB" b="1" i="1" baseline="0"/>
          </a:p>
          <a:p>
            <a:r>
              <a:rPr lang="en-GB" b="1" i="1" baseline="0"/>
              <a:t>At home, one way you can support your child’s phonological awareness is through developing their rhyming skills. This can be developed through:</a:t>
            </a:r>
          </a:p>
          <a:p>
            <a:pPr marL="171450" indent="-171450">
              <a:buFontTx/>
              <a:buChar char="-"/>
            </a:pPr>
            <a:r>
              <a:rPr lang="en-GB" b="1" i="1" baseline="0"/>
              <a:t>Sharing nursery rhymes</a:t>
            </a:r>
          </a:p>
          <a:p>
            <a:pPr marL="171450" indent="-171450">
              <a:buFontTx/>
              <a:buChar char="-"/>
            </a:pPr>
            <a:r>
              <a:rPr lang="en-GB" b="1" i="1" baseline="0"/>
              <a:t>Reading rhyming books</a:t>
            </a:r>
          </a:p>
          <a:p>
            <a:pPr marL="171450" indent="-171450">
              <a:buFontTx/>
              <a:buChar char="-"/>
            </a:pPr>
            <a:r>
              <a:rPr lang="en-GB" b="1" i="1" baseline="0"/>
              <a:t>Making up rhymes together</a:t>
            </a:r>
          </a:p>
          <a:p>
            <a:pPr marL="171450" indent="-171450">
              <a:buFontTx/>
              <a:buChar char="-"/>
            </a:pPr>
            <a:r>
              <a:rPr lang="en-GB" b="1" i="1" baseline="0"/>
              <a:t>Supporting your child in creating rhyming words’</a:t>
            </a:r>
          </a:p>
          <a:p>
            <a:pPr marL="171450" indent="-171450">
              <a:buFontTx/>
              <a:buChar char="-"/>
            </a:pPr>
            <a:endParaRPr lang="en-GB" b="1" i="1" baseline="0"/>
          </a:p>
          <a:p>
            <a:pPr marL="0" indent="0">
              <a:buFontTx/>
              <a:buNone/>
            </a:pPr>
            <a:endParaRPr lang="en-GB" b="0" i="0" baseline="0"/>
          </a:p>
          <a:p>
            <a:pPr marL="0" indent="0">
              <a:buFontTx/>
              <a:buNone/>
            </a:pPr>
            <a:endParaRPr lang="en-GB" b="0" i="0" baseline="0"/>
          </a:p>
          <a:p>
            <a:pPr marL="0" indent="0">
              <a:buFontTx/>
              <a:buNone/>
            </a:pPr>
            <a:r>
              <a:rPr lang="en-GB" b="0" i="0" baseline="0"/>
              <a:t>Phonological Awareness page: http://highlandliteracy.com/emerging-literacy/phonological-awareness/ </a:t>
            </a:r>
          </a:p>
          <a:p>
            <a:pPr marL="171450" indent="-171450">
              <a:buFontTx/>
              <a:buChar char="-"/>
            </a:pPr>
            <a:endParaRPr lang="en-GB" b="1" i="1" baseline="0"/>
          </a:p>
        </p:txBody>
      </p:sp>
      <p:sp>
        <p:nvSpPr>
          <p:cNvPr id="4" name="Slide Number Placeholder 3"/>
          <p:cNvSpPr>
            <a:spLocks noGrp="1"/>
          </p:cNvSpPr>
          <p:nvPr>
            <p:ph type="sldNum" sz="quarter" idx="10"/>
          </p:nvPr>
        </p:nvSpPr>
        <p:spPr/>
        <p:txBody>
          <a:bodyPr/>
          <a:lstStyle/>
          <a:p>
            <a:fld id="{1E417B21-C611-4B32-9563-72CDA6DC204C}" type="slidenum">
              <a:rPr lang="en-GB" smtClean="0"/>
              <a:t>6</a:t>
            </a:fld>
            <a:endParaRPr lang="en-GB"/>
          </a:p>
        </p:txBody>
      </p:sp>
    </p:spTree>
    <p:extLst>
      <p:ext uri="{BB962C8B-B14F-4D97-AF65-F5344CB8AC3E}">
        <p14:creationId xmlns:p14="http://schemas.microsoft.com/office/powerpoint/2010/main" val="219361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0"/>
              <a:t>Oral</a:t>
            </a:r>
            <a:r>
              <a:rPr lang="en-GB" b="1" i="0" baseline="0"/>
              <a:t> Language (10 mins approx.)</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0" baseline="0"/>
              <a:t>Facilitator to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a:t>‘When you are talking to someone, what are some of the things that people do when they’re not giving you their full attention?’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0" baseline="0"/>
              <a:t>Some suggestions may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No eye-contact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Distracted by a phone/ TV/ computer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Listening to another conversation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Talking over you when you are talking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Showing no interest in what you’re saying</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0" baseline="0"/>
              <a:t>Facilitator to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a:t>‘In comparison, when you’re talking with someone, what things do they do to show you that they are giving you their full attention?’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0" baseline="0"/>
              <a:t>Some suggestions may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Giving you eye-contact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Sitting close to you</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Turning off a phone/ TV/ computer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Finding a quiet space to talk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Allowing you to finish before they talk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Showing that they’re interested by smiling and nodding</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0" baseline="0"/>
              <a:t>Facilitator to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a:t>‘So, when you’re playing with your child, what are some of the things you do to ensure that they have your full attention?’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0" baseline="0"/>
              <a:t>Some suggestions may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Playing beside them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Giving them eye-contact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Turning off a phone/ TV/ computer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Finding a quiet space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Allowing them to finish before you talk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baseline="0"/>
              <a:t>Showing that you’re interested by smiling and nodding</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0" baseline="0"/>
              <a:t>Facilitator to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a:t>‘It is important that all of these things are in place to support your child’s language development. You will support your child’s language through allowing them to hear and use familiar and new words within different activities. Playing alongside your child for ten minutes a day will support the development of your child’s oral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1" i="1"/>
          </a:p>
        </p:txBody>
      </p:sp>
      <p:sp>
        <p:nvSpPr>
          <p:cNvPr id="4" name="Slide Number Placeholder 3"/>
          <p:cNvSpPr>
            <a:spLocks noGrp="1"/>
          </p:cNvSpPr>
          <p:nvPr>
            <p:ph type="sldNum" sz="quarter" idx="10"/>
          </p:nvPr>
        </p:nvSpPr>
        <p:spPr/>
        <p:txBody>
          <a:bodyPr/>
          <a:lstStyle/>
          <a:p>
            <a:fld id="{1E417B21-C611-4B32-9563-72CDA6DC204C}" type="slidenum">
              <a:rPr lang="en-GB" smtClean="0"/>
              <a:t>7</a:t>
            </a:fld>
            <a:endParaRPr lang="en-GB"/>
          </a:p>
        </p:txBody>
      </p:sp>
    </p:spTree>
    <p:extLst>
      <p:ext uri="{BB962C8B-B14F-4D97-AF65-F5344CB8AC3E}">
        <p14:creationId xmlns:p14="http://schemas.microsoft.com/office/powerpoint/2010/main" val="219361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b="1" baseline="0">
              <a:cs typeface="Calibri"/>
            </a:endParaRPr>
          </a:p>
          <a:p>
            <a:r>
              <a:rPr lang="en-GB" b="1"/>
              <a:t>Fine Motor Skills (10 mins approx.)</a:t>
            </a:r>
            <a:endParaRPr lang="en-GB"/>
          </a:p>
          <a:p>
            <a:r>
              <a:rPr lang="en-GB" b="1"/>
              <a:t>Facilitator to share:</a:t>
            </a:r>
            <a:endParaRPr lang="en-GB"/>
          </a:p>
          <a:p>
            <a:r>
              <a:rPr lang="en-GB" b="1" i="1"/>
              <a:t>‘In school we aim to support your child in developing big movements, known as gross motor skills, through indoor and outdoor physical and play activities. We also aim to aim to support your child’s small movements, known as fine motor skills through a number of fine motor, scissor and pre-handwriting activities.</a:t>
            </a:r>
            <a:endParaRPr lang="en-GB"/>
          </a:p>
          <a:p>
            <a:r>
              <a:rPr lang="en-GB" b="1" i="1"/>
              <a:t>Some things which you may do at home to support your child are:</a:t>
            </a:r>
            <a:endParaRPr lang="en-GB"/>
          </a:p>
          <a:p>
            <a:pPr marL="171450" indent="-171450">
              <a:buFont typeface="Arial"/>
              <a:buChar char="•"/>
            </a:pPr>
            <a:r>
              <a:rPr lang="en-GB" b="1" i="1"/>
              <a:t>Provide them with opportunities to use scissors to cut out shapes and patterns</a:t>
            </a:r>
            <a:endParaRPr lang="en-GB"/>
          </a:p>
          <a:p>
            <a:pPr marL="171450" indent="-171450">
              <a:buFont typeface="Arial"/>
              <a:buChar char="•"/>
            </a:pPr>
            <a:r>
              <a:rPr lang="en-GB" b="1" i="1"/>
              <a:t>Provide them with big paper and drawing implements</a:t>
            </a:r>
            <a:endParaRPr lang="en-GB"/>
          </a:p>
          <a:p>
            <a:pPr marL="171450" indent="-171450">
              <a:buFont typeface="Arial"/>
              <a:buChar char="•"/>
            </a:pPr>
            <a:r>
              <a:rPr lang="en-GB" b="1" i="1"/>
              <a:t>Allow them to make marks outside with paint brushes and water or large chalks</a:t>
            </a:r>
            <a:endParaRPr lang="en-GB"/>
          </a:p>
          <a:p>
            <a:pPr marL="171450" indent="-171450">
              <a:buFont typeface="Arial"/>
              <a:buChar char="•"/>
            </a:pPr>
            <a:r>
              <a:rPr lang="en-GB" b="1" i="1"/>
              <a:t>Create a chain with pasta and a shoe lace</a:t>
            </a:r>
            <a:endParaRPr lang="en-GB"/>
          </a:p>
          <a:p>
            <a:pPr marL="171450" indent="-171450">
              <a:buFont typeface="Arial"/>
              <a:buChar char="•"/>
            </a:pPr>
            <a:r>
              <a:rPr lang="en-GB" b="1" i="1"/>
              <a:t>Create objects using dough</a:t>
            </a:r>
            <a:endParaRPr lang="en-GB"/>
          </a:p>
          <a:p>
            <a:pPr marL="171450" indent="-171450">
              <a:buFont typeface="Arial"/>
              <a:buChar char="•"/>
            </a:pPr>
            <a:r>
              <a:rPr lang="en-GB" b="1" i="1"/>
              <a:t>Make finger puppets</a:t>
            </a:r>
            <a:endParaRPr lang="en-GB"/>
          </a:p>
          <a:p>
            <a:pPr marL="171450" indent="-171450">
              <a:buFont typeface="Arial"/>
              <a:buChar char="•"/>
            </a:pPr>
            <a:r>
              <a:rPr lang="en-GB" b="1" i="1"/>
              <a:t>Put coins into a money box</a:t>
            </a:r>
            <a:endParaRPr lang="en-GB"/>
          </a:p>
          <a:p>
            <a:pPr marL="171450" indent="-171450">
              <a:buFont typeface="Arial"/>
              <a:buChar char="•"/>
            </a:pPr>
            <a:r>
              <a:rPr lang="en-GB" b="1" i="1"/>
              <a:t>Turn a deck of cards over as quickly as they can</a:t>
            </a:r>
            <a:endParaRPr lang="en-GB"/>
          </a:p>
          <a:p>
            <a:pPr marL="171450" indent="-171450">
              <a:buFont typeface="Arial"/>
              <a:buChar char="•"/>
            </a:pPr>
            <a:r>
              <a:rPr lang="en-GB" b="1" i="1"/>
              <a:t>Hammering</a:t>
            </a:r>
            <a:endParaRPr lang="en-GB"/>
          </a:p>
          <a:p>
            <a:pPr marL="171450" indent="-171450">
              <a:buFont typeface="Arial"/>
              <a:buChar char="•"/>
            </a:pPr>
            <a:r>
              <a:rPr lang="en-GB" b="1" i="1"/>
              <a:t>Squeezing bubble wrap</a:t>
            </a:r>
            <a:endParaRPr lang="en-GB"/>
          </a:p>
          <a:p>
            <a:pPr marL="171450" indent="-171450">
              <a:buFont typeface="Arial"/>
              <a:buChar char="•"/>
            </a:pPr>
            <a:r>
              <a:rPr lang="en-GB" b="1" i="1"/>
              <a:t>Playing with wind-up toys</a:t>
            </a:r>
            <a:endParaRPr lang="en-GB"/>
          </a:p>
          <a:p>
            <a:r>
              <a:rPr lang="en-GB"/>
              <a:t>The facilitator should have example resources (as detailed above; including any other relevant fine motor resources) available. Facilitators may also wish to provide families with the Fine Motor Skills activities from the Pre-Handwriting page (you could focus on pg.9) on the Highland Literacy Blog.</a:t>
            </a:r>
            <a:endParaRPr lang="en-GB">
              <a:cs typeface="Calibri"/>
            </a:endParaRPr>
          </a:p>
          <a:p>
            <a:r>
              <a:rPr lang="en-GB"/>
              <a:t>Pre-Handwriting page: </a:t>
            </a:r>
            <a:r>
              <a:rPr lang="en-GB" u="sng">
                <a:hlinkClick r:id="rId3"/>
              </a:rPr>
              <a:t>http://highlandliteracy.com/emerging-literacy/pre-handwriting/</a:t>
            </a:r>
            <a:endParaRPr lang="en-GB"/>
          </a:p>
          <a:p>
            <a:r>
              <a:rPr lang="en-GB"/>
              <a:t>Fine Motor Skills support: </a:t>
            </a:r>
            <a:r>
              <a:rPr lang="en-GB" u="sng">
                <a:hlinkClick r:id="rId4"/>
              </a:rPr>
              <a:t>https://highlandliteracy.files.wordpress.com/2015/12/play-fine-motor-skills.pdf</a:t>
            </a:r>
            <a:endParaRPr lang="en-GB"/>
          </a:p>
          <a:p>
            <a:r>
              <a:rPr lang="en-GB"/>
              <a:t> </a:t>
            </a:r>
            <a:endParaRPr lang="en-GB">
              <a:cs typeface="Calibri"/>
            </a:endParaRPr>
          </a:p>
          <a:p>
            <a:endParaRPr lang="en-GB" baseline="0">
              <a:cs typeface="Calibri"/>
            </a:endParaRPr>
          </a:p>
          <a:p>
            <a:pPr marL="0" indent="0">
              <a:buFontTx/>
              <a:buNone/>
            </a:pPr>
            <a:endParaRPr lang="en-GB" b="1" baseline="0">
              <a:cs typeface="Calibri"/>
            </a:endParaRPr>
          </a:p>
        </p:txBody>
      </p:sp>
      <p:sp>
        <p:nvSpPr>
          <p:cNvPr id="4" name="Slide Number Placeholder 3"/>
          <p:cNvSpPr>
            <a:spLocks noGrp="1"/>
          </p:cNvSpPr>
          <p:nvPr>
            <p:ph type="sldNum" sz="quarter" idx="10"/>
          </p:nvPr>
        </p:nvSpPr>
        <p:spPr/>
        <p:txBody>
          <a:bodyPr/>
          <a:lstStyle/>
          <a:p>
            <a:fld id="{1E417B21-C611-4B32-9563-72CDA6DC204C}" type="slidenum">
              <a:rPr lang="en-GB" smtClean="0"/>
              <a:t>8</a:t>
            </a:fld>
            <a:endParaRPr lang="en-GB"/>
          </a:p>
        </p:txBody>
      </p:sp>
    </p:spTree>
    <p:extLst>
      <p:ext uri="{BB962C8B-B14F-4D97-AF65-F5344CB8AC3E}">
        <p14:creationId xmlns:p14="http://schemas.microsoft.com/office/powerpoint/2010/main" val="219361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0"/>
              <a:t>Concepts of Print </a:t>
            </a:r>
            <a:r>
              <a:rPr lang="en-GB" b="1" i="0" baseline="0"/>
              <a:t>(10 mins approx.)</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a:t>The facilitator should have a number of different picture books available for families to look through.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0" baseline="0"/>
              <a:t>Facilitator to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u="sng"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1" u="none" baseline="0"/>
              <a:t>‘To develop your child’s awareness of print, it is recommended that you read to your child every day. You may read lots of different stories or you may read their favourite story again and again. Reading with your child for ten minutes each day will have a positive impact on their awareness of print. When reading with your child, sit beside them, allow them to see the pages and point out the pictures, modelling the reading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u="none"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0" i="0" u="none"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1" i="0" u="none"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0" u="none" baseline="0"/>
              <a:t>Facilitator to share: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u="none"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1" i="1" u="none" baseline="0"/>
              <a:t>‘When out and about, point out food labels, road signs and shop signs or visits to the library.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u="none"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0" i="0" u="none"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0" i="0" u="none"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0" i="0" u="none"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GB" b="1" i="0" u="none" baseline="0"/>
          </a:p>
          <a:p>
            <a:pPr marL="0" marR="0" indent="0" algn="l" defTabSz="914400" rtl="0" eaLnBrk="1" fontAlgn="auto" latinLnBrk="0" hangingPunct="1">
              <a:lnSpc>
                <a:spcPct val="100000"/>
              </a:lnSpc>
              <a:spcBef>
                <a:spcPts val="0"/>
              </a:spcBef>
              <a:spcAft>
                <a:spcPts val="0"/>
              </a:spcAft>
              <a:buClrTx/>
              <a:buSzTx/>
              <a:buFontTx/>
              <a:buNone/>
              <a:tabLst/>
              <a:defRPr/>
            </a:pPr>
            <a:r>
              <a:rPr lang="en-GB" b="0" i="0" u="none" baseline="0"/>
              <a:t> </a:t>
            </a:r>
            <a:endParaRPr lang="en-GB" b="0" i="0" u="none"/>
          </a:p>
          <a:p>
            <a:endParaRPr lang="en-GB" b="1" i="1"/>
          </a:p>
        </p:txBody>
      </p:sp>
      <p:sp>
        <p:nvSpPr>
          <p:cNvPr id="4" name="Slide Number Placeholder 3"/>
          <p:cNvSpPr>
            <a:spLocks noGrp="1"/>
          </p:cNvSpPr>
          <p:nvPr>
            <p:ph type="sldNum" sz="quarter" idx="10"/>
          </p:nvPr>
        </p:nvSpPr>
        <p:spPr/>
        <p:txBody>
          <a:bodyPr/>
          <a:lstStyle/>
          <a:p>
            <a:fld id="{1E417B21-C611-4B32-9563-72CDA6DC204C}" type="slidenum">
              <a:rPr lang="en-GB" smtClean="0"/>
              <a:t>9</a:t>
            </a:fld>
            <a:endParaRPr lang="en-GB"/>
          </a:p>
        </p:txBody>
      </p:sp>
    </p:spTree>
    <p:extLst>
      <p:ext uri="{BB962C8B-B14F-4D97-AF65-F5344CB8AC3E}">
        <p14:creationId xmlns:p14="http://schemas.microsoft.com/office/powerpoint/2010/main" val="219361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F19BCB-D999-4A51-9A60-935B290339F6}" type="slidenum">
              <a:rPr lang="en-GB" smtClean="0"/>
              <a:t>10</a:t>
            </a:fld>
            <a:endParaRPr lang="en-GB"/>
          </a:p>
        </p:txBody>
      </p:sp>
    </p:spTree>
    <p:extLst>
      <p:ext uri="{BB962C8B-B14F-4D97-AF65-F5344CB8AC3E}">
        <p14:creationId xmlns:p14="http://schemas.microsoft.com/office/powerpoint/2010/main" val="233203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4DED-797A-FDD1-8E6C-3DD763816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26C18A-9EC4-4A61-57EB-B5B23F783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32DDD8-B8C4-0179-4359-A318E0E9C948}"/>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5" name="Footer Placeholder 4">
            <a:extLst>
              <a:ext uri="{FF2B5EF4-FFF2-40B4-BE49-F238E27FC236}">
                <a16:creationId xmlns:a16="http://schemas.microsoft.com/office/drawing/2014/main" id="{7A31265E-2626-2918-2D1F-923B5F237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4427A-E49D-5743-65C6-EEC624C9546C}"/>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25431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16CB-F9AA-AD83-7AC7-487E782B15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D5FEB6-F6FA-8713-9F11-6305AA55CE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CB8AA-37E8-F2A6-EBF7-595E64DF7D10}"/>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5" name="Footer Placeholder 4">
            <a:extLst>
              <a:ext uri="{FF2B5EF4-FFF2-40B4-BE49-F238E27FC236}">
                <a16:creationId xmlns:a16="http://schemas.microsoft.com/office/drawing/2014/main" id="{DFEA32FA-F686-3437-72A9-0B36786730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9A7AF3-70F9-08E0-4BFD-15C0176260D6}"/>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400141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BC37B-61D3-C1C7-7298-7B91959DB2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69A178-5F57-3A1C-D2EC-63476C0571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5869F8-C4C7-5E9A-E0CC-A4C638AC11FC}"/>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5" name="Footer Placeholder 4">
            <a:extLst>
              <a:ext uri="{FF2B5EF4-FFF2-40B4-BE49-F238E27FC236}">
                <a16:creationId xmlns:a16="http://schemas.microsoft.com/office/drawing/2014/main" id="{DE9206BE-A9D0-1E43-DA74-38AACC4BC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264EE4-34E0-5B14-6B59-F4D809F56402}"/>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335261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4361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51680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9/21/2023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7878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DF76-C5E1-0715-AC05-6B4501F48E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5EB9AF-9BD6-F365-A968-204278AFA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3F4C5-92E2-C78F-CF06-B34FB61A7CE6}"/>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5" name="Footer Placeholder 4">
            <a:extLst>
              <a:ext uri="{FF2B5EF4-FFF2-40B4-BE49-F238E27FC236}">
                <a16:creationId xmlns:a16="http://schemas.microsoft.com/office/drawing/2014/main" id="{A4891864-1327-8C6B-099D-80C871C147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551666-19FF-5A5E-862E-78A3C1F26481}"/>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188669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30B2-D79E-FAEB-AB76-FA6C97D5A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3BECDE-53FB-87F7-CF09-7CB22F4DB0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867CD1-742C-49EA-91F7-0479DE740027}"/>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5" name="Footer Placeholder 4">
            <a:extLst>
              <a:ext uri="{FF2B5EF4-FFF2-40B4-BE49-F238E27FC236}">
                <a16:creationId xmlns:a16="http://schemas.microsoft.com/office/drawing/2014/main" id="{9D688496-7274-C4C1-D301-0ADBACA73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4CB392-0862-115A-E315-72A09D475D81}"/>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44590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F863A-F42D-732E-2071-43E27B6F90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823E9D-AB27-8704-9946-C16E11B766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E1F54A-FE0D-2E4E-DED1-979EC8D516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231DD4-9849-0946-D127-DF672D8A693E}"/>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6" name="Footer Placeholder 5">
            <a:extLst>
              <a:ext uri="{FF2B5EF4-FFF2-40B4-BE49-F238E27FC236}">
                <a16:creationId xmlns:a16="http://schemas.microsoft.com/office/drawing/2014/main" id="{E9D3EE2C-50BB-B4F7-7CBE-2FC9A94500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C7738A-5B35-A320-B8CB-68B2FF3196C0}"/>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14744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D992-2083-E8D4-66BB-0AC291C427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613479-26BA-6518-1BA9-CBE6017D5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ED8E7-9DD3-7B62-A4B3-9F243FBCAB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6D1D21-4B3E-1335-A377-C5299BCB66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ECA2C1-9290-0902-E7BD-34C0B2DDAA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E4CCBB-9245-7F08-9FF3-934DCAF95F64}"/>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8" name="Footer Placeholder 7">
            <a:extLst>
              <a:ext uri="{FF2B5EF4-FFF2-40B4-BE49-F238E27FC236}">
                <a16:creationId xmlns:a16="http://schemas.microsoft.com/office/drawing/2014/main" id="{50021B3C-8467-6D39-C71A-1F2B62C8A5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DF4B93-17E6-5790-1836-6A52F0D19049}"/>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187766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E3C5-2F2C-49BE-797E-F68FCA1C97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37B14A-252E-2E4B-0826-F0C30B9DD13A}"/>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4" name="Footer Placeholder 3">
            <a:extLst>
              <a:ext uri="{FF2B5EF4-FFF2-40B4-BE49-F238E27FC236}">
                <a16:creationId xmlns:a16="http://schemas.microsoft.com/office/drawing/2014/main" id="{A9F360DD-516B-67B9-29CF-876B9C500C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1655FE-6BD9-5DB4-4708-FD184EA5B7A3}"/>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374352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F6FB2-9F64-75C6-97AF-71087713DF29}"/>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3" name="Footer Placeholder 2">
            <a:extLst>
              <a:ext uri="{FF2B5EF4-FFF2-40B4-BE49-F238E27FC236}">
                <a16:creationId xmlns:a16="http://schemas.microsoft.com/office/drawing/2014/main" id="{78CC2B38-FB1B-0AC1-4544-9ECB16E5D7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BF9B37-37F6-5831-4FC1-B410A96CBB06}"/>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174975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9C03-29DD-B010-3841-7C8DB2C5C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B481F4-F3FB-4EEC-2876-9E3A98A65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FD2CD1-F7F1-4BA3-ABCF-9870662C7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50D1CE-4C0F-3C83-DE28-E1D075B6C022}"/>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6" name="Footer Placeholder 5">
            <a:extLst>
              <a:ext uri="{FF2B5EF4-FFF2-40B4-BE49-F238E27FC236}">
                <a16:creationId xmlns:a16="http://schemas.microsoft.com/office/drawing/2014/main" id="{5CAEF486-C628-8693-7285-5B4424E1CA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873D17-5013-6FAB-35A0-C91109655336}"/>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400025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0ADD-D53A-1F72-7A82-08543B607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C48CAC-0116-A77A-D71E-3FB387A70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ECCA4A-2B88-F878-886B-D84934E53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AD3F7E-0EF4-B698-3C55-70805002D278}"/>
              </a:ext>
            </a:extLst>
          </p:cNvPr>
          <p:cNvSpPr>
            <a:spLocks noGrp="1"/>
          </p:cNvSpPr>
          <p:nvPr>
            <p:ph type="dt" sz="half" idx="10"/>
          </p:nvPr>
        </p:nvSpPr>
        <p:spPr/>
        <p:txBody>
          <a:bodyPr/>
          <a:lstStyle/>
          <a:p>
            <a:fld id="{7C073A45-ECF6-4561-9C5E-917ECE168370}" type="datetimeFigureOut">
              <a:rPr lang="en-GB" smtClean="0"/>
              <a:t>21/09/2023</a:t>
            </a:fld>
            <a:endParaRPr lang="en-GB"/>
          </a:p>
        </p:txBody>
      </p:sp>
      <p:sp>
        <p:nvSpPr>
          <p:cNvPr id="6" name="Footer Placeholder 5">
            <a:extLst>
              <a:ext uri="{FF2B5EF4-FFF2-40B4-BE49-F238E27FC236}">
                <a16:creationId xmlns:a16="http://schemas.microsoft.com/office/drawing/2014/main" id="{37B14FC6-D1F0-C21F-921A-C26248F742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7111A0-19A8-7C9E-D7B2-335A49D33568}"/>
              </a:ext>
            </a:extLst>
          </p:cNvPr>
          <p:cNvSpPr>
            <a:spLocks noGrp="1"/>
          </p:cNvSpPr>
          <p:nvPr>
            <p:ph type="sldNum" sz="quarter" idx="12"/>
          </p:nvPr>
        </p:nvSpPr>
        <p:spPr/>
        <p:txBody>
          <a:bodyPr/>
          <a:lstStyle/>
          <a:p>
            <a:fld id="{25018239-4C4A-4D0E-84A8-1C9AE4493B93}" type="slidenum">
              <a:rPr lang="en-GB" smtClean="0"/>
              <a:t>‹#›</a:t>
            </a:fld>
            <a:endParaRPr lang="en-GB"/>
          </a:p>
        </p:txBody>
      </p:sp>
    </p:spTree>
    <p:extLst>
      <p:ext uri="{BB962C8B-B14F-4D97-AF65-F5344CB8AC3E}">
        <p14:creationId xmlns:p14="http://schemas.microsoft.com/office/powerpoint/2010/main" val="212305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D5AAE-9397-8CB6-A619-B44CAF1938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BE839E-53B9-657F-51BC-4AE9EE01B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ACB961-DA42-52BE-262B-8F68DE1D0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73A45-ECF6-4561-9C5E-917ECE168370}" type="datetimeFigureOut">
              <a:rPr lang="en-GB" smtClean="0"/>
              <a:t>21/09/2023</a:t>
            </a:fld>
            <a:endParaRPr lang="en-GB"/>
          </a:p>
        </p:txBody>
      </p:sp>
      <p:sp>
        <p:nvSpPr>
          <p:cNvPr id="5" name="Footer Placeholder 4">
            <a:extLst>
              <a:ext uri="{FF2B5EF4-FFF2-40B4-BE49-F238E27FC236}">
                <a16:creationId xmlns:a16="http://schemas.microsoft.com/office/drawing/2014/main" id="{F3AD88CA-AC16-C77F-4AAC-FE1A66667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88793F-A7DB-0603-01C1-E3DB31AF2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18239-4C4A-4D0E-84A8-1C9AE4493B93}" type="slidenum">
              <a:rPr lang="en-GB" smtClean="0"/>
              <a:t>‹#›</a:t>
            </a:fld>
            <a:endParaRPr lang="en-GB"/>
          </a:p>
        </p:txBody>
      </p:sp>
    </p:spTree>
    <p:extLst>
      <p:ext uri="{BB962C8B-B14F-4D97-AF65-F5344CB8AC3E}">
        <p14:creationId xmlns:p14="http://schemas.microsoft.com/office/powerpoint/2010/main" val="2673792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1BEF0D-F0BB-DE4B-95CE-6DB70DBA9567}" type="datetimeFigureOut">
              <a:rPr lang="en-US" smtClean="0"/>
              <a:pPr/>
              <a:t>9/21/2023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821268334"/>
      </p:ext>
    </p:extLst>
  </p:cSld>
  <p:clrMap bg1="lt1" tx1="dk1" bg2="lt2" tx2="dk2" accent1="accent1" accent2="accent2" accent3="accent3" accent4="accent4" accent5="accent5" accent6="accent6" hlink="hlink" folHlink="folHlink"/>
  <p:sldLayoutIdLst>
    <p:sldLayoutId id="2147483702" r:id="rId1"/>
    <p:sldLayoutId id="2147483700" r:id="rId2"/>
    <p:sldLayoutId id="2147483699" r:id="rId3"/>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E553-C623-88F7-CF1C-4FC2A3FA9D4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43BDEB9-49EF-2964-C1D9-C6081C9311C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9789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A3E9-738C-47F5-AE23-4E932115E1E0}"/>
              </a:ext>
            </a:extLst>
          </p:cNvPr>
          <p:cNvSpPr>
            <a:spLocks noGrp="1"/>
          </p:cNvSpPr>
          <p:nvPr>
            <p:ph type="title"/>
          </p:nvPr>
        </p:nvSpPr>
        <p:spPr/>
        <p:txBody>
          <a:bodyPr>
            <a:normAutofit/>
          </a:bodyPr>
          <a:lstStyle/>
          <a:p>
            <a:pPr algn="ctr"/>
            <a:r>
              <a:rPr lang="en-GB" b="1">
                <a:latin typeface="SassoonPrimaryInfant" pitchFamily="2" charset="0"/>
              </a:rPr>
              <a:t>Literacy at Turriff Primary School</a:t>
            </a:r>
            <a:br>
              <a:rPr lang="en-GB" b="1">
                <a:latin typeface="SassoonPrimaryInfant" pitchFamily="2" charset="0"/>
              </a:rPr>
            </a:br>
            <a:r>
              <a:rPr lang="en-GB" b="1">
                <a:latin typeface="SassoonPrimaryInfant" pitchFamily="2" charset="0"/>
              </a:rPr>
              <a:t>Primary 1 </a:t>
            </a:r>
            <a:endParaRPr lang="en-GB" b="1">
              <a:highlight>
                <a:srgbClr val="FF00FF"/>
              </a:highlight>
              <a:latin typeface="SassoonPrimaryInfant" pitchFamily="2" charset="0"/>
            </a:endParaRPr>
          </a:p>
        </p:txBody>
      </p:sp>
      <p:sp>
        <p:nvSpPr>
          <p:cNvPr id="3" name="Content Placeholder 2">
            <a:extLst>
              <a:ext uri="{FF2B5EF4-FFF2-40B4-BE49-F238E27FC236}">
                <a16:creationId xmlns:a16="http://schemas.microsoft.com/office/drawing/2014/main" id="{C2955439-FD62-4927-9668-BDA0A12CA0E6}"/>
              </a:ext>
            </a:extLst>
          </p:cNvPr>
          <p:cNvSpPr>
            <a:spLocks noGrp="1"/>
          </p:cNvSpPr>
          <p:nvPr>
            <p:ph idx="1"/>
          </p:nvPr>
        </p:nvSpPr>
        <p:spPr>
          <a:xfrm>
            <a:off x="695326" y="2157731"/>
            <a:ext cx="7324724" cy="4298315"/>
          </a:xfrm>
        </p:spPr>
        <p:txBody>
          <a:bodyPr>
            <a:normAutofit fontScale="70000" lnSpcReduction="20000"/>
          </a:bodyPr>
          <a:lstStyle/>
          <a:p>
            <a:pPr>
              <a:buClr>
                <a:schemeClr val="tx1"/>
              </a:buClr>
              <a:buFont typeface="Wingdings" panose="05000000000000000000" pitchFamily="2" charset="2"/>
              <a:buChar char="§"/>
            </a:pPr>
            <a:r>
              <a:rPr lang="en-GB" sz="4000">
                <a:latin typeface="SassoonPrimaryInfant" pitchFamily="2" charset="0"/>
              </a:rPr>
              <a:t>Phonological Awareness Assessments</a:t>
            </a:r>
          </a:p>
          <a:p>
            <a:pPr>
              <a:buClr>
                <a:schemeClr val="tx1"/>
              </a:buClr>
              <a:buFont typeface="Wingdings" panose="05000000000000000000" pitchFamily="2" charset="2"/>
              <a:buChar char="§"/>
            </a:pPr>
            <a:r>
              <a:rPr lang="en-GB" sz="4000">
                <a:latin typeface="SassoonPrimaryInfant" pitchFamily="2" charset="0"/>
              </a:rPr>
              <a:t>Start learning initial letter sounds. SATPIN </a:t>
            </a:r>
          </a:p>
          <a:p>
            <a:pPr>
              <a:buClr>
                <a:schemeClr val="tx1"/>
              </a:buClr>
              <a:buFont typeface="Wingdings" panose="05000000000000000000" pitchFamily="2" charset="2"/>
              <a:buChar char="§"/>
            </a:pPr>
            <a:r>
              <a:rPr lang="en-GB" sz="4000">
                <a:latin typeface="SassoonPrimaryInfant" pitchFamily="2" charset="0"/>
              </a:rPr>
              <a:t>Two letter sounds per week with a range of teacher led and play activities to support the learning. </a:t>
            </a:r>
          </a:p>
          <a:p>
            <a:pPr>
              <a:buClr>
                <a:schemeClr val="tx1"/>
              </a:buClr>
              <a:buFont typeface="Wingdings" panose="05000000000000000000" pitchFamily="2" charset="2"/>
              <a:buChar char="§"/>
            </a:pPr>
            <a:r>
              <a:rPr lang="en-GB" sz="4000">
                <a:latin typeface="SassoonPrimaryInfant" pitchFamily="2" charset="0"/>
              </a:rPr>
              <a:t>At this stage we focus on class stories and follow-up activities. Once the pupils have a grasp of most initial sounds and common words we begin guided reading groups which you can learn more about in our Reading workshop later in the year. </a:t>
            </a:r>
          </a:p>
          <a:p>
            <a:pPr>
              <a:buClr>
                <a:schemeClr val="tx1"/>
              </a:buClr>
              <a:buFont typeface="Wingdings" panose="05000000000000000000" pitchFamily="2" charset="2"/>
              <a:buChar char="§"/>
            </a:pPr>
            <a:r>
              <a:rPr lang="en-GB" sz="4000">
                <a:latin typeface="SassoonPrimaryInfant" pitchFamily="2" charset="0"/>
              </a:rPr>
              <a:t>Big Writing</a:t>
            </a:r>
          </a:p>
          <a:p>
            <a:pPr marL="0" indent="0">
              <a:buNone/>
            </a:pPr>
            <a:endParaRPr lang="en-GB" sz="4000" i="1"/>
          </a:p>
          <a:p>
            <a:endParaRPr lang="en-GB" sz="2000" i="1"/>
          </a:p>
          <a:p>
            <a:endParaRPr lang="en-GB" sz="4000" i="1"/>
          </a:p>
        </p:txBody>
      </p:sp>
      <p:pic>
        <p:nvPicPr>
          <p:cNvPr id="1026" name="Picture 2" descr="Image result for jolly phonics characters">
            <a:extLst>
              <a:ext uri="{FF2B5EF4-FFF2-40B4-BE49-F238E27FC236}">
                <a16:creationId xmlns:a16="http://schemas.microsoft.com/office/drawing/2014/main" id="{344A8A94-779D-4BF3-B6BD-8EFF2EAC4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159" y="1570995"/>
            <a:ext cx="1975616" cy="1493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olly phonics sounds">
            <a:extLst>
              <a:ext uri="{FF2B5EF4-FFF2-40B4-BE49-F238E27FC236}">
                <a16:creationId xmlns:a16="http://schemas.microsoft.com/office/drawing/2014/main" id="{2DC35D9F-FA07-4D26-B1F8-AA44243F3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050" y="3586163"/>
            <a:ext cx="333375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igby star pink level book">
            <a:extLst>
              <a:ext uri="{FF2B5EF4-FFF2-40B4-BE49-F238E27FC236}">
                <a16:creationId xmlns:a16="http://schemas.microsoft.com/office/drawing/2014/main" id="{45F14434-414B-4DC3-9700-3A8792555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8503" y="1471448"/>
            <a:ext cx="2040597" cy="173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9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DBC4-968A-45CF-A7AB-0B5919534C22}"/>
              </a:ext>
            </a:extLst>
          </p:cNvPr>
          <p:cNvSpPr>
            <a:spLocks noGrp="1"/>
          </p:cNvSpPr>
          <p:nvPr>
            <p:ph type="ctrTitle"/>
          </p:nvPr>
        </p:nvSpPr>
        <p:spPr>
          <a:xfrm>
            <a:off x="721569" y="3141181"/>
            <a:ext cx="5486400" cy="2610042"/>
          </a:xfrm>
        </p:spPr>
        <p:txBody>
          <a:bodyPr>
            <a:noAutofit/>
          </a:bodyPr>
          <a:lstStyle/>
          <a:p>
            <a:pPr algn="l"/>
            <a:r>
              <a:rPr lang="en-GB" sz="4000" b="1" dirty="0">
                <a:solidFill>
                  <a:schemeClr val="tx1"/>
                </a:solidFill>
                <a:latin typeface="SassoonPrimaryInfant"/>
              </a:rPr>
              <a:t>Turriff Primary</a:t>
            </a:r>
            <a:br>
              <a:rPr lang="en-GB" sz="4000" b="1" dirty="0">
                <a:latin typeface="SassoonPrimaryInfant"/>
              </a:rPr>
            </a:br>
            <a:br>
              <a:rPr lang="en-GB" sz="4000" b="1" dirty="0">
                <a:latin typeface="SassoonPrimaryInfant"/>
              </a:rPr>
            </a:br>
            <a:r>
              <a:rPr lang="en-GB" sz="4000" b="1" dirty="0">
                <a:solidFill>
                  <a:schemeClr val="tx1"/>
                </a:solidFill>
                <a:latin typeface="SassoonPrimaryInfant"/>
              </a:rPr>
              <a:t>P1 Curricular Evening for Parents/Carers</a:t>
            </a:r>
            <a:br>
              <a:rPr lang="en-GB" sz="4000" dirty="0">
                <a:latin typeface="SassoonPrimaryInfant"/>
              </a:rPr>
            </a:br>
            <a:br>
              <a:rPr lang="en-GB" sz="4000" dirty="0">
                <a:latin typeface="SassoonPrimaryInfant"/>
              </a:rPr>
            </a:br>
            <a:r>
              <a:rPr lang="en-GB" sz="4000" b="1" dirty="0">
                <a:solidFill>
                  <a:schemeClr val="tx1"/>
                </a:solidFill>
                <a:latin typeface="SassoonPrimaryInfant"/>
              </a:rPr>
              <a:t>Wednesday 6th September </a:t>
            </a:r>
            <a:br>
              <a:rPr lang="en-GB" sz="4000" b="1" dirty="0">
                <a:latin typeface="SassoonPrimaryInfant"/>
              </a:rPr>
            </a:br>
            <a:br>
              <a:rPr lang="en-GB" sz="4000" b="1" dirty="0">
                <a:latin typeface="SassoonPrimaryInfant"/>
              </a:rPr>
            </a:br>
            <a:r>
              <a:rPr lang="en-GB" sz="4000" b="1" dirty="0">
                <a:solidFill>
                  <a:schemeClr val="tx1"/>
                </a:solidFill>
                <a:latin typeface="SassoonPrimaryInfant"/>
              </a:rPr>
              <a:t>6.30pm</a:t>
            </a:r>
            <a:br>
              <a:rPr lang="en-GB" sz="4000" b="1" dirty="0">
                <a:solidFill>
                  <a:schemeClr val="tx1"/>
                </a:solidFill>
                <a:latin typeface="SassoonPrimaryInfant"/>
              </a:rPr>
            </a:br>
            <a:br>
              <a:rPr lang="en-GB" sz="4000" b="1" dirty="0">
                <a:solidFill>
                  <a:schemeClr val="tx1"/>
                </a:solidFill>
                <a:latin typeface="SassoonPrimaryInfant"/>
              </a:rPr>
            </a:br>
            <a:r>
              <a:rPr lang="en-GB" sz="4000" b="1" dirty="0">
                <a:solidFill>
                  <a:schemeClr val="tx1"/>
                </a:solidFill>
                <a:latin typeface="SassoonPrimaryInfant"/>
              </a:rPr>
              <a:t>PRESENTATION 2</a:t>
            </a:r>
          </a:p>
        </p:txBody>
      </p:sp>
      <p:pic>
        <p:nvPicPr>
          <p:cNvPr id="5" name="Picture 4">
            <a:extLst>
              <a:ext uri="{FF2B5EF4-FFF2-40B4-BE49-F238E27FC236}">
                <a16:creationId xmlns:a16="http://schemas.microsoft.com/office/drawing/2014/main" id="{ACF3D557-2871-4645-98E0-E3B9B38C290C}"/>
              </a:ext>
            </a:extLst>
          </p:cNvPr>
          <p:cNvPicPr/>
          <p:nvPr/>
        </p:nvPicPr>
        <p:blipFill>
          <a:blip r:embed="rId2">
            <a:extLst>
              <a:ext uri="{28A0092B-C50C-407E-A947-70E740481C1C}">
                <a14:useLocalDpi xmlns:a14="http://schemas.microsoft.com/office/drawing/2010/main" val="0"/>
              </a:ext>
            </a:extLst>
          </a:blip>
          <a:stretch>
            <a:fillRect/>
          </a:stretch>
        </p:blipFill>
        <p:spPr>
          <a:xfrm>
            <a:off x="6709654" y="1589046"/>
            <a:ext cx="3486765" cy="4095809"/>
          </a:xfrm>
          <a:prstGeom prst="rect">
            <a:avLst/>
          </a:prstGeom>
        </p:spPr>
      </p:pic>
    </p:spTree>
    <p:extLst>
      <p:ext uri="{BB962C8B-B14F-4D97-AF65-F5344CB8AC3E}">
        <p14:creationId xmlns:p14="http://schemas.microsoft.com/office/powerpoint/2010/main" val="386479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FE9C-50C4-4AD7-A8AC-1843328AF1CC}"/>
              </a:ext>
            </a:extLst>
          </p:cNvPr>
          <p:cNvSpPr>
            <a:spLocks noGrp="1"/>
          </p:cNvSpPr>
          <p:nvPr>
            <p:ph type="title"/>
          </p:nvPr>
        </p:nvSpPr>
        <p:spPr>
          <a:xfrm>
            <a:off x="8014996" y="642594"/>
            <a:ext cx="3732244" cy="1702952"/>
          </a:xfrm>
        </p:spPr>
        <p:txBody>
          <a:bodyPr vert="horz" lIns="91440" tIns="45720" rIns="91440" bIns="45720" rtlCol="0">
            <a:normAutofit/>
          </a:bodyPr>
          <a:lstStyle/>
          <a:p>
            <a:pPr algn="ctr"/>
            <a:r>
              <a:rPr lang="en-US" sz="3700">
                <a:solidFill>
                  <a:schemeClr val="bg1">
                    <a:lumMod val="95000"/>
                    <a:lumOff val="5000"/>
                  </a:schemeClr>
                </a:solidFill>
                <a:latin typeface="SassoonPrimaryInfant" pitchFamily="2" charset="0"/>
              </a:rPr>
              <a:t>How do the children learn in P1?</a:t>
            </a:r>
          </a:p>
        </p:txBody>
      </p:sp>
      <p:sp>
        <p:nvSpPr>
          <p:cNvPr id="56" name="Content Placeholder 24">
            <a:extLst>
              <a:ext uri="{FF2B5EF4-FFF2-40B4-BE49-F238E27FC236}">
                <a16:creationId xmlns:a16="http://schemas.microsoft.com/office/drawing/2014/main" id="{7D70798B-BBAF-43A7-B4B3-B86453A3E801}"/>
              </a:ext>
            </a:extLst>
          </p:cNvPr>
          <p:cNvSpPr>
            <a:spLocks noGrp="1"/>
          </p:cNvSpPr>
          <p:nvPr>
            <p:ph idx="1"/>
          </p:nvPr>
        </p:nvSpPr>
        <p:spPr>
          <a:xfrm>
            <a:off x="8014995" y="2623457"/>
            <a:ext cx="3732245" cy="3589615"/>
          </a:xfrm>
        </p:spPr>
        <p:txBody>
          <a:bodyPr>
            <a:normAutofit lnSpcReduction="10000"/>
          </a:bodyPr>
          <a:lstStyle/>
          <a:p>
            <a:pPr marL="0" indent="0">
              <a:buNone/>
            </a:pPr>
            <a:r>
              <a:rPr lang="en-US" sz="4400" b="1">
                <a:solidFill>
                  <a:schemeClr val="bg1">
                    <a:lumMod val="95000"/>
                    <a:lumOff val="5000"/>
                  </a:schemeClr>
                </a:solidFill>
                <a:latin typeface="SassoonPrimaryInfant" pitchFamily="2" charset="0"/>
              </a:rPr>
              <a:t>Play continues to be an important part of children’s learning.</a:t>
            </a:r>
          </a:p>
          <a:p>
            <a:pPr marL="0" indent="0">
              <a:buNone/>
            </a:pPr>
            <a:r>
              <a:rPr lang="en-US" sz="4400" b="1">
                <a:solidFill>
                  <a:schemeClr val="bg1">
                    <a:lumMod val="95000"/>
                    <a:lumOff val="5000"/>
                  </a:schemeClr>
                </a:solidFill>
                <a:latin typeface="+mj-lt"/>
              </a:rPr>
              <a:t> </a:t>
            </a:r>
          </a:p>
        </p:txBody>
      </p:sp>
      <p:pic>
        <p:nvPicPr>
          <p:cNvPr id="10" name="Content Placeholder 4">
            <a:extLst>
              <a:ext uri="{FF2B5EF4-FFF2-40B4-BE49-F238E27FC236}">
                <a16:creationId xmlns:a16="http://schemas.microsoft.com/office/drawing/2014/main" id="{20875756-DA1F-495D-8892-3818817E2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79" y="0"/>
            <a:ext cx="6362013" cy="6640633"/>
          </a:xfrm>
          <a:prstGeom prst="rect">
            <a:avLst/>
          </a:prstGeom>
        </p:spPr>
      </p:pic>
    </p:spTree>
    <p:extLst>
      <p:ext uri="{BB962C8B-B14F-4D97-AF65-F5344CB8AC3E}">
        <p14:creationId xmlns:p14="http://schemas.microsoft.com/office/powerpoint/2010/main" val="287092651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35"/>
            <a:ext cx="9144000" cy="684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15680" y="2780928"/>
            <a:ext cx="6840760" cy="2664296"/>
          </a:xfrm>
        </p:spPr>
        <p:txBody>
          <a:bodyPr>
            <a:normAutofit fontScale="90000"/>
          </a:bodyPr>
          <a:lstStyle/>
          <a:p>
            <a:pPr algn="ctr"/>
            <a:r>
              <a:rPr lang="en-GB" sz="5300">
                <a:latin typeface="SassoonPrimaryInfant" pitchFamily="2" charset="0"/>
              </a:rPr>
              <a:t>Early Reading and Writing</a:t>
            </a:r>
            <a:br>
              <a:rPr lang="en-GB">
                <a:latin typeface="SassoonPrimaryInfant" pitchFamily="2" charset="0"/>
              </a:rPr>
            </a:br>
            <a:br>
              <a:rPr lang="en-GB" sz="2700">
                <a:latin typeface="SassoonPrimaryInfant" pitchFamily="2" charset="0"/>
              </a:rPr>
            </a:br>
            <a:r>
              <a:rPr lang="en-GB" sz="3600">
                <a:latin typeface="SassoonPrimaryInfant" pitchFamily="2" charset="0"/>
              </a:rPr>
              <a:t>How can you support your child as they develop their reading and writing skills?</a:t>
            </a:r>
            <a:br>
              <a:rPr lang="en-GB">
                <a:latin typeface="SassoonPrimaryInfant" pitchFamily="2" charset="0"/>
              </a:rPr>
            </a:br>
            <a:endParaRPr lang="en-GB" sz="2400">
              <a:latin typeface="SassoonPrimaryInfant" pitchFamily="2" charset="0"/>
            </a:endParaRPr>
          </a:p>
        </p:txBody>
      </p:sp>
    </p:spTree>
    <p:extLst>
      <p:ext uri="{BB962C8B-B14F-4D97-AF65-F5344CB8AC3E}">
        <p14:creationId xmlns:p14="http://schemas.microsoft.com/office/powerpoint/2010/main" val="342717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4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55160" y="3861049"/>
            <a:ext cx="3168352" cy="1723549"/>
          </a:xfrm>
          <a:prstGeom prst="rect">
            <a:avLst/>
          </a:prstGeom>
          <a:noFill/>
          <a:ln>
            <a:solidFill>
              <a:schemeClr val="bg2">
                <a:lumMod val="50000"/>
              </a:schemeClr>
            </a:solidFill>
          </a:ln>
        </p:spPr>
        <p:txBody>
          <a:bodyPr wrap="square" rtlCol="0">
            <a:spAutoFit/>
          </a:bodyPr>
          <a:lstStyle/>
          <a:p>
            <a:pPr algn="ctr"/>
            <a:r>
              <a:rPr lang="en-GB" sz="4400" b="1">
                <a:latin typeface="SassoonPrimaryInfant" pitchFamily="2" charset="0"/>
              </a:rPr>
              <a:t>Oral Language</a:t>
            </a:r>
            <a:r>
              <a:rPr lang="en-GB" sz="4400">
                <a:latin typeface="SassoonPrimaryInfant" pitchFamily="2" charset="0"/>
              </a:rPr>
              <a:t> </a:t>
            </a:r>
          </a:p>
          <a:p>
            <a:pPr marL="285750" indent="-285750">
              <a:buFont typeface="Arial" panose="020B0604020202020204" pitchFamily="34" charset="0"/>
              <a:buChar char="•"/>
            </a:pPr>
            <a:endParaRPr lang="en-GB"/>
          </a:p>
        </p:txBody>
      </p:sp>
      <p:sp>
        <p:nvSpPr>
          <p:cNvPr id="8" name="TextBox 7"/>
          <p:cNvSpPr txBox="1"/>
          <p:nvPr/>
        </p:nvSpPr>
        <p:spPr>
          <a:xfrm>
            <a:off x="6892487" y="3861049"/>
            <a:ext cx="3339721" cy="1723549"/>
          </a:xfrm>
          <a:prstGeom prst="rect">
            <a:avLst/>
          </a:prstGeom>
          <a:noFill/>
          <a:ln>
            <a:solidFill>
              <a:schemeClr val="accent2">
                <a:lumMod val="60000"/>
                <a:lumOff val="40000"/>
              </a:schemeClr>
            </a:solidFill>
          </a:ln>
        </p:spPr>
        <p:txBody>
          <a:bodyPr wrap="square" rtlCol="0">
            <a:spAutoFit/>
          </a:bodyPr>
          <a:lstStyle/>
          <a:p>
            <a:pPr algn="ctr"/>
            <a:r>
              <a:rPr lang="en-GB" sz="4400" b="1">
                <a:latin typeface="SassoonPrimaryInfant" pitchFamily="2" charset="0"/>
              </a:rPr>
              <a:t>Fine Motor Skills</a:t>
            </a:r>
            <a:r>
              <a:rPr lang="en-GB" sz="4400">
                <a:latin typeface="SassoonPrimaryInfant" pitchFamily="2" charset="0"/>
              </a:rPr>
              <a:t> </a:t>
            </a:r>
          </a:p>
          <a:p>
            <a:r>
              <a:rPr lang="en-GB"/>
              <a:t> </a:t>
            </a:r>
          </a:p>
        </p:txBody>
      </p:sp>
      <p:sp>
        <p:nvSpPr>
          <p:cNvPr id="9" name="TextBox 8"/>
          <p:cNvSpPr txBox="1"/>
          <p:nvPr/>
        </p:nvSpPr>
        <p:spPr>
          <a:xfrm>
            <a:off x="6647380" y="1556791"/>
            <a:ext cx="3667874" cy="2000548"/>
          </a:xfrm>
          <a:prstGeom prst="rect">
            <a:avLst/>
          </a:prstGeom>
          <a:noFill/>
          <a:ln>
            <a:solidFill>
              <a:schemeClr val="accent5">
                <a:lumMod val="75000"/>
              </a:schemeClr>
            </a:solidFill>
          </a:ln>
        </p:spPr>
        <p:txBody>
          <a:bodyPr wrap="square" rtlCol="0">
            <a:spAutoFit/>
          </a:bodyPr>
          <a:lstStyle/>
          <a:p>
            <a:pPr algn="ctr"/>
            <a:r>
              <a:rPr lang="en-GB" sz="4400" b="1">
                <a:latin typeface="SassoonPrimaryInfant" pitchFamily="2" charset="0"/>
              </a:rPr>
              <a:t>Phonological Awareness</a:t>
            </a:r>
            <a:r>
              <a:rPr lang="en-GB" sz="4400">
                <a:latin typeface="SassoonPrimaryInfant" pitchFamily="2" charset="0"/>
              </a:rPr>
              <a:t> </a:t>
            </a:r>
          </a:p>
          <a:p>
            <a:endParaRPr lang="en-GB"/>
          </a:p>
          <a:p>
            <a:endParaRPr lang="en-GB"/>
          </a:p>
        </p:txBody>
      </p:sp>
      <p:sp>
        <p:nvSpPr>
          <p:cNvPr id="10" name="TextBox 9"/>
          <p:cNvSpPr txBox="1"/>
          <p:nvPr/>
        </p:nvSpPr>
        <p:spPr>
          <a:xfrm>
            <a:off x="3359696" y="1556793"/>
            <a:ext cx="3168352" cy="2031325"/>
          </a:xfrm>
          <a:prstGeom prst="rect">
            <a:avLst/>
          </a:prstGeom>
          <a:noFill/>
          <a:ln>
            <a:solidFill>
              <a:schemeClr val="accent3">
                <a:lumMod val="75000"/>
              </a:schemeClr>
            </a:solidFill>
          </a:ln>
        </p:spPr>
        <p:txBody>
          <a:bodyPr wrap="square" rtlCol="0">
            <a:spAutoFit/>
          </a:bodyPr>
          <a:lstStyle/>
          <a:p>
            <a:pPr algn="ctr"/>
            <a:r>
              <a:rPr lang="en-GB" sz="5400" b="1">
                <a:latin typeface="SassoonPrimaryInfant" pitchFamily="2" charset="0"/>
              </a:rPr>
              <a:t>Concepts of Print</a:t>
            </a:r>
            <a:r>
              <a:rPr lang="en-GB" sz="5400">
                <a:latin typeface="SassoonPrimaryInfant" pitchFamily="2" charset="0"/>
              </a:rPr>
              <a:t> </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226018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4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75051" y="5229200"/>
            <a:ext cx="4321823" cy="1446550"/>
          </a:xfrm>
          <a:prstGeom prst="rect">
            <a:avLst/>
          </a:prstGeom>
          <a:noFill/>
          <a:ln>
            <a:solidFill>
              <a:schemeClr val="accent5">
                <a:lumMod val="75000"/>
              </a:schemeClr>
            </a:solidFill>
          </a:ln>
        </p:spPr>
        <p:txBody>
          <a:bodyPr wrap="square" rtlCol="0">
            <a:spAutoFit/>
          </a:bodyPr>
          <a:lstStyle/>
          <a:p>
            <a:pPr algn="ctr"/>
            <a:r>
              <a:rPr lang="en-GB" sz="4400" b="1">
                <a:latin typeface="SassoonPrimaryInfant" pitchFamily="2" charset="0"/>
              </a:rPr>
              <a:t>Phonological Awareness</a:t>
            </a:r>
            <a:r>
              <a:rPr lang="en-GB" sz="4400">
                <a:latin typeface="SassoonPrimaryInfant" pitchFamily="2" charset="0"/>
              </a:rPr>
              <a:t> </a:t>
            </a:r>
          </a:p>
        </p:txBody>
      </p:sp>
      <p:grpSp>
        <p:nvGrpSpPr>
          <p:cNvPr id="4" name="Group 3"/>
          <p:cNvGrpSpPr/>
          <p:nvPr/>
        </p:nvGrpSpPr>
        <p:grpSpPr>
          <a:xfrm>
            <a:off x="4795127" y="1465023"/>
            <a:ext cx="2880320" cy="1163816"/>
            <a:chOff x="3744946" y="3140968"/>
            <a:chExt cx="2880320" cy="1163816"/>
          </a:xfrm>
        </p:grpSpPr>
        <p:sp>
          <p:nvSpPr>
            <p:cNvPr id="3" name="Oval 2"/>
            <p:cNvSpPr/>
            <p:nvPr/>
          </p:nvSpPr>
          <p:spPr>
            <a:xfrm>
              <a:off x="3744946" y="3152656"/>
              <a:ext cx="2880320" cy="11521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988048" y="3140968"/>
              <a:ext cx="2603790" cy="1015663"/>
            </a:xfrm>
            <a:prstGeom prst="rect">
              <a:avLst/>
            </a:prstGeom>
            <a:noFill/>
          </p:spPr>
          <p:txBody>
            <a:bodyPr wrap="none" rtlCol="0">
              <a:spAutoFit/>
            </a:bodyPr>
            <a:lstStyle/>
            <a:p>
              <a:r>
                <a:rPr lang="en-GB" sz="6000" b="1">
                  <a:latin typeface="SassoonPrimaryInfant" pitchFamily="2" charset="0"/>
                </a:rPr>
                <a:t>Rhyme</a:t>
              </a: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001" y="2856472"/>
            <a:ext cx="26860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59696" y="2835813"/>
            <a:ext cx="4037177" cy="2308324"/>
          </a:xfrm>
          <a:prstGeom prst="rect">
            <a:avLst/>
          </a:prstGeom>
          <a:noFill/>
        </p:spPr>
        <p:txBody>
          <a:bodyPr wrap="square" rtlCol="0">
            <a:spAutoFit/>
          </a:bodyPr>
          <a:lstStyle/>
          <a:p>
            <a:r>
              <a:rPr lang="en-GB" sz="2400" b="1">
                <a:latin typeface="SassoonPrimaryInfant" pitchFamily="2" charset="0"/>
              </a:rPr>
              <a:t>Little Miss Muffet,  </a:t>
            </a:r>
          </a:p>
          <a:p>
            <a:r>
              <a:rPr lang="en-GB" sz="2400" b="1">
                <a:latin typeface="SassoonPrimaryInfant" pitchFamily="2" charset="0"/>
              </a:rPr>
              <a:t>Sat on a tuffet,</a:t>
            </a:r>
          </a:p>
          <a:p>
            <a:r>
              <a:rPr lang="en-GB" sz="2400" b="1">
                <a:latin typeface="SassoonPrimaryInfant" pitchFamily="2" charset="0"/>
              </a:rPr>
              <a:t>Eating her curds and whey,</a:t>
            </a:r>
          </a:p>
          <a:p>
            <a:r>
              <a:rPr lang="en-GB" sz="2400" b="1">
                <a:latin typeface="SassoonPrimaryInfant" pitchFamily="2" charset="0"/>
              </a:rPr>
              <a:t>Along came a spider,</a:t>
            </a:r>
          </a:p>
          <a:p>
            <a:r>
              <a:rPr lang="en-GB" sz="2400" b="1">
                <a:latin typeface="SassoonPrimaryInfant" pitchFamily="2" charset="0"/>
              </a:rPr>
              <a:t>And sat down beside her,</a:t>
            </a:r>
          </a:p>
          <a:p>
            <a:r>
              <a:rPr lang="en-GB" sz="2400" b="1">
                <a:latin typeface="SassoonPrimaryInfant" pitchFamily="2" charset="0"/>
              </a:rPr>
              <a:t>Scaring Miss Muffet away</a:t>
            </a:r>
          </a:p>
        </p:txBody>
      </p:sp>
    </p:spTree>
    <p:extLst>
      <p:ext uri="{BB962C8B-B14F-4D97-AF65-F5344CB8AC3E}">
        <p14:creationId xmlns:p14="http://schemas.microsoft.com/office/powerpoint/2010/main" val="412248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4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27912" y="5229200"/>
            <a:ext cx="3168352" cy="1446550"/>
          </a:xfrm>
          <a:prstGeom prst="rect">
            <a:avLst/>
          </a:prstGeom>
          <a:noFill/>
          <a:ln>
            <a:solidFill>
              <a:schemeClr val="bg2">
                <a:lumMod val="50000"/>
              </a:schemeClr>
            </a:solidFill>
          </a:ln>
        </p:spPr>
        <p:txBody>
          <a:bodyPr wrap="square" rtlCol="0">
            <a:spAutoFit/>
          </a:bodyPr>
          <a:lstStyle/>
          <a:p>
            <a:pPr algn="ctr"/>
            <a:r>
              <a:rPr lang="en-GB" sz="4400" b="1">
                <a:latin typeface="SassoonPrimaryInfant" pitchFamily="2" charset="0"/>
              </a:rPr>
              <a:t>Oral Language</a:t>
            </a:r>
            <a:r>
              <a:rPr lang="en-GB" sz="4400">
                <a:latin typeface="SassoonPrimaryInfant" pitchFamily="2" charset="0"/>
              </a:rPr>
              <a:t> </a:t>
            </a:r>
          </a:p>
        </p:txBody>
      </p:sp>
      <p:sp>
        <p:nvSpPr>
          <p:cNvPr id="2" name="TextBox 1"/>
          <p:cNvSpPr txBox="1"/>
          <p:nvPr/>
        </p:nvSpPr>
        <p:spPr>
          <a:xfrm>
            <a:off x="3143672" y="1563566"/>
            <a:ext cx="6964560" cy="1384995"/>
          </a:xfrm>
          <a:prstGeom prst="rect">
            <a:avLst/>
          </a:prstGeom>
          <a:noFill/>
        </p:spPr>
        <p:txBody>
          <a:bodyPr wrap="square" rtlCol="0">
            <a:spAutoFit/>
          </a:bodyPr>
          <a:lstStyle/>
          <a:p>
            <a:r>
              <a:rPr lang="en-GB" sz="2800" b="1" i="1">
                <a:latin typeface="SassoonPrimaryInfant" pitchFamily="2" charset="0"/>
              </a:rPr>
              <a:t>Playing with your child for ten minutes a day will support the development of your child’s oral language.</a:t>
            </a:r>
            <a:endParaRPr lang="en-GB" sz="2800">
              <a:latin typeface="SassoonPrimaryInfant" pitchFamily="2"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449" y="4292783"/>
            <a:ext cx="34004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6873" y="2977698"/>
            <a:ext cx="3305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17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4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200" y="1772816"/>
            <a:ext cx="691276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176121" y="5157192"/>
            <a:ext cx="3339721" cy="1446550"/>
          </a:xfrm>
          <a:prstGeom prst="rect">
            <a:avLst/>
          </a:prstGeom>
          <a:noFill/>
          <a:ln>
            <a:solidFill>
              <a:schemeClr val="accent2">
                <a:lumMod val="60000"/>
                <a:lumOff val="40000"/>
              </a:schemeClr>
            </a:solidFill>
          </a:ln>
        </p:spPr>
        <p:txBody>
          <a:bodyPr wrap="square" rtlCol="0">
            <a:spAutoFit/>
          </a:bodyPr>
          <a:lstStyle/>
          <a:p>
            <a:pPr algn="ctr"/>
            <a:r>
              <a:rPr lang="en-GB" sz="4400" b="1">
                <a:latin typeface="SassoonPrimaryInfant" pitchFamily="2" charset="0"/>
              </a:rPr>
              <a:t>Fine Motor Skills</a:t>
            </a:r>
            <a:r>
              <a:rPr lang="en-GB" sz="4400">
                <a:latin typeface="SassoonPrimaryInfant" pitchFamily="2" charset="0"/>
              </a:rPr>
              <a:t> </a:t>
            </a:r>
          </a:p>
        </p:txBody>
      </p:sp>
    </p:spTree>
    <p:extLst>
      <p:ext uri="{BB962C8B-B14F-4D97-AF65-F5344CB8AC3E}">
        <p14:creationId xmlns:p14="http://schemas.microsoft.com/office/powerpoint/2010/main" val="122699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4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248128" y="5229200"/>
            <a:ext cx="3168352" cy="1446550"/>
          </a:xfrm>
          <a:prstGeom prst="rect">
            <a:avLst/>
          </a:prstGeom>
          <a:noFill/>
          <a:ln>
            <a:solidFill>
              <a:schemeClr val="accent3">
                <a:lumMod val="75000"/>
              </a:schemeClr>
            </a:solidFill>
          </a:ln>
        </p:spPr>
        <p:txBody>
          <a:bodyPr wrap="square" rtlCol="0">
            <a:spAutoFit/>
          </a:bodyPr>
          <a:lstStyle/>
          <a:p>
            <a:pPr algn="ctr"/>
            <a:r>
              <a:rPr lang="en-GB" sz="4400" b="1">
                <a:latin typeface="SassoonPrimaryInfant" pitchFamily="2" charset="0"/>
              </a:rPr>
              <a:t>Concepts </a:t>
            </a:r>
          </a:p>
          <a:p>
            <a:pPr algn="ctr"/>
            <a:r>
              <a:rPr lang="en-GB" sz="4400" b="1">
                <a:latin typeface="SassoonPrimaryInfant" pitchFamily="2" charset="0"/>
              </a:rPr>
              <a:t>of Print</a:t>
            </a:r>
            <a:r>
              <a:rPr lang="en-GB" sz="4400">
                <a:latin typeface="SassoonPrimaryInfant" pitchFamily="2" charset="0"/>
              </a:rPr>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395" y="1526320"/>
            <a:ext cx="2609712" cy="152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7991" y="1526319"/>
            <a:ext cx="3659760" cy="243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35761" y="3729135"/>
            <a:ext cx="3521990" cy="461665"/>
          </a:xfrm>
          <a:prstGeom prst="rect">
            <a:avLst/>
          </a:prstGeom>
        </p:spPr>
        <p:txBody>
          <a:bodyPr wrap="none">
            <a:spAutoFit/>
          </a:bodyPr>
          <a:lstStyle/>
          <a:p>
            <a:r>
              <a:rPr lang="en-GB" sz="2400" b="1"/>
              <a:t>www.readwritecount.scot</a:t>
            </a: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2929" y="3211416"/>
            <a:ext cx="12382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700" y="4637245"/>
            <a:ext cx="1764202" cy="187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5238" y="4507654"/>
            <a:ext cx="1648023" cy="127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091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C7501F2E7E444CA91F39E172A51A13" ma:contentTypeVersion="11" ma:contentTypeDescription="Create a new document." ma:contentTypeScope="" ma:versionID="ae6002f7d7647d8b9e3a89e58d6e9b4b">
  <xsd:schema xmlns:xsd="http://www.w3.org/2001/XMLSchema" xmlns:xs="http://www.w3.org/2001/XMLSchema" xmlns:p="http://schemas.microsoft.com/office/2006/metadata/properties" xmlns:ns2="68ffc7cc-81ed-48c2-8ebe-a596c8367b81" xmlns:ns3="c8bbe166-a834-4e86-a40f-a09de692a82e" targetNamespace="http://schemas.microsoft.com/office/2006/metadata/properties" ma:root="true" ma:fieldsID="7f0906a979372b5066ba29625e89a8dd" ns2:_="" ns3:_="">
    <xsd:import namespace="68ffc7cc-81ed-48c2-8ebe-a596c8367b81"/>
    <xsd:import namespace="c8bbe166-a834-4e86-a40f-a09de692a8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fc7cc-81ed-48c2-8ebe-a596c8367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bbe166-a834-4e86-a40f-a09de692a82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c73662e-1da2-4817-a2c0-5a1507b30300}" ma:internalName="TaxCatchAll" ma:showField="CatchAllData" ma:web="c8bbe166-a834-4e86-a40f-a09de692a8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5845EA-A137-4413-A609-9E9F1279EDA7}"/>
</file>

<file path=customXml/itemProps2.xml><?xml version="1.0" encoding="utf-8"?>
<ds:datastoreItem xmlns:ds="http://schemas.openxmlformats.org/officeDocument/2006/customXml" ds:itemID="{6C712952-919C-4DD0-9866-A3059D6D2621}"/>
</file>

<file path=docProps/app.xml><?xml version="1.0" encoding="utf-8"?>
<Properties xmlns="http://schemas.openxmlformats.org/officeDocument/2006/extended-properties" xmlns:vt="http://schemas.openxmlformats.org/officeDocument/2006/docPropsVTypes">
  <TotalTime>2</TotalTime>
  <Words>1257</Words>
  <Application>Microsoft Office PowerPoint</Application>
  <PresentationFormat>Widescreen</PresentationFormat>
  <Paragraphs>168</Paragraphs>
  <Slides>10</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SassoonPrimaryInfant</vt:lpstr>
      <vt:lpstr>Wingdings</vt:lpstr>
      <vt:lpstr>Office Theme</vt:lpstr>
      <vt:lpstr>Metropolitan</vt:lpstr>
      <vt:lpstr>PowerPoint Presentation</vt:lpstr>
      <vt:lpstr>Turriff Primary  P1 Curricular Evening for Parents/Carers  Wednesday 6th September   6.30pm  PRESENTATION 2</vt:lpstr>
      <vt:lpstr>How do the children learn in P1?</vt:lpstr>
      <vt:lpstr>Early Reading and Writing  How can you support your child as they develop their reading and writing skills? </vt:lpstr>
      <vt:lpstr>PowerPoint Presentation</vt:lpstr>
      <vt:lpstr>PowerPoint Presentation</vt:lpstr>
      <vt:lpstr>PowerPoint Presentation</vt:lpstr>
      <vt:lpstr>PowerPoint Presentation</vt:lpstr>
      <vt:lpstr>PowerPoint Presentation</vt:lpstr>
      <vt:lpstr>Literacy at Turriff Primary School Primary 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Eaton</dc:creator>
  <cp:lastModifiedBy>Fiona Eaton</cp:lastModifiedBy>
  <cp:revision>1</cp:revision>
  <dcterms:created xsi:type="dcterms:W3CDTF">2023-09-21T10:33:11Z</dcterms:created>
  <dcterms:modified xsi:type="dcterms:W3CDTF">2023-09-21T10:36:02Z</dcterms:modified>
</cp:coreProperties>
</file>