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3"/>
  </p:sldMasterIdLst>
  <p:notesMasterIdLst>
    <p:notesMasterId r:id="rId9"/>
  </p:notesMasterIdLst>
  <p:sldIdLst>
    <p:sldId id="257" r:id="rId4"/>
    <p:sldId id="259" r:id="rId5"/>
    <p:sldId id="262" r:id="rId6"/>
    <p:sldId id="264"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83CB7-6233-40E4-A938-1767A3433635}" type="datetimeFigureOut">
              <a:rPr lang="en-GB" smtClean="0"/>
              <a:t>21/09/2023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0DEEB-5678-45DA-9E5C-5B6FCB460C9A}" type="slidenum">
              <a:rPr lang="en-GB" smtClean="0"/>
              <a:t>‹#›</a:t>
            </a:fld>
            <a:endParaRPr lang="en-GB"/>
          </a:p>
        </p:txBody>
      </p:sp>
    </p:spTree>
    <p:extLst>
      <p:ext uri="{BB962C8B-B14F-4D97-AF65-F5344CB8AC3E}">
        <p14:creationId xmlns:p14="http://schemas.microsoft.com/office/powerpoint/2010/main" val="291375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Primary 1 we cover a range of concepts throughout the year and generally start with learning to count numbers 1-10. This involves pupils learning the sequence of the number words as well as the numerals, being able to match the numeral to a number of items, they also will learn that when counting we count each item only once and that the last number tells us how many items there are altogether. We will also learn about language of quantities such as lots, more , fewer, less than etc. It is also important that we teach counting backwards as well as forwards.</a:t>
            </a:r>
          </a:p>
        </p:txBody>
      </p:sp>
      <p:sp>
        <p:nvSpPr>
          <p:cNvPr id="4" name="Slide Number Placeholder 3"/>
          <p:cNvSpPr>
            <a:spLocks noGrp="1"/>
          </p:cNvSpPr>
          <p:nvPr>
            <p:ph type="sldNum" sz="quarter" idx="5"/>
          </p:nvPr>
        </p:nvSpPr>
        <p:spPr/>
        <p:txBody>
          <a:bodyPr/>
          <a:lstStyle/>
          <a:p>
            <a:fld id="{44F19BCB-D999-4A51-9A60-935B290339F6}" type="slidenum">
              <a:rPr lang="en-GB" smtClean="0"/>
              <a:t>2</a:t>
            </a:fld>
            <a:endParaRPr lang="en-GB"/>
          </a:p>
        </p:txBody>
      </p:sp>
    </p:spTree>
    <p:extLst>
      <p:ext uri="{BB962C8B-B14F-4D97-AF65-F5344CB8AC3E}">
        <p14:creationId xmlns:p14="http://schemas.microsoft.com/office/powerpoint/2010/main" val="1056839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Another area of Maths that we will explore is measurement. It is a life skill that can be applied to many aspects of life. As pupils progress through school they will learn about different ways to measure and the different units of measure. In P1 we spend a lot of time experimenting with different measuring instruments and take time to estimate. We also explore the different language associated with measure such as light, heavy, tall, small, full, empty, half full etc. In P1 we will use play to engage pupils in measurement concepts and allow pupils to explore measurement using sand and water. </a:t>
            </a:r>
          </a:p>
        </p:txBody>
      </p:sp>
      <p:sp>
        <p:nvSpPr>
          <p:cNvPr id="4" name="Slide Number Placeholder 3"/>
          <p:cNvSpPr>
            <a:spLocks noGrp="1"/>
          </p:cNvSpPr>
          <p:nvPr>
            <p:ph type="sldNum" sz="quarter" idx="5"/>
          </p:nvPr>
        </p:nvSpPr>
        <p:spPr/>
        <p:txBody>
          <a:bodyPr/>
          <a:lstStyle/>
          <a:p>
            <a:fld id="{44F19BCB-D999-4A51-9A60-935B290339F6}" type="slidenum">
              <a:rPr lang="en-GB" smtClean="0"/>
              <a:t>3</a:t>
            </a:fld>
            <a:endParaRPr lang="en-GB"/>
          </a:p>
        </p:txBody>
      </p:sp>
    </p:spTree>
    <p:extLst>
      <p:ext uri="{BB962C8B-B14F-4D97-AF65-F5344CB8AC3E}">
        <p14:creationId xmlns:p14="http://schemas.microsoft.com/office/powerpoint/2010/main" val="1343829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P1 we start to discuss the basic concepts of time through a daily calendar and through the visual timetable that we have in our classrooms. We take time to discuss the things we do each day and recall the events before the children go home. We introduce days of the week and seasons through daily routines. During our exploration of time we will also discuss familiar times to the children such as bed time, breakfast and dinner. As the year progresses we start to look at the analogue clock face and learn about o’clock. </a:t>
            </a:r>
          </a:p>
        </p:txBody>
      </p:sp>
      <p:sp>
        <p:nvSpPr>
          <p:cNvPr id="4" name="Slide Number Placeholder 3"/>
          <p:cNvSpPr>
            <a:spLocks noGrp="1"/>
          </p:cNvSpPr>
          <p:nvPr>
            <p:ph type="sldNum" sz="quarter" idx="5"/>
          </p:nvPr>
        </p:nvSpPr>
        <p:spPr/>
        <p:txBody>
          <a:bodyPr/>
          <a:lstStyle/>
          <a:p>
            <a:fld id="{44F19BCB-D999-4A51-9A60-935B290339F6}" type="slidenum">
              <a:rPr lang="en-GB" smtClean="0"/>
              <a:t>4</a:t>
            </a:fld>
            <a:endParaRPr lang="en-GB"/>
          </a:p>
        </p:txBody>
      </p:sp>
    </p:spTree>
    <p:extLst>
      <p:ext uri="{BB962C8B-B14F-4D97-AF65-F5344CB8AC3E}">
        <p14:creationId xmlns:p14="http://schemas.microsoft.com/office/powerpoint/2010/main" val="2322739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Another way we will engage pupils with Mathematical concepts is through the use of stories. We can often pick apart a story to think about the maths involved. For example if we were to use Goldilocks and the Three Bears we could order the bears in size, match the bears to their chair/bed etc. Compare the beds, make predictions about what will happen. Count how many of each item, share the porridge to each bowl and so on. </a:t>
            </a:r>
          </a:p>
        </p:txBody>
      </p:sp>
      <p:sp>
        <p:nvSpPr>
          <p:cNvPr id="4" name="Slide Number Placeholder 3"/>
          <p:cNvSpPr>
            <a:spLocks noGrp="1"/>
          </p:cNvSpPr>
          <p:nvPr>
            <p:ph type="sldNum" sz="quarter" idx="5"/>
          </p:nvPr>
        </p:nvSpPr>
        <p:spPr/>
        <p:txBody>
          <a:bodyPr/>
          <a:lstStyle/>
          <a:p>
            <a:fld id="{44F19BCB-D999-4A51-9A60-935B290339F6}" type="slidenum">
              <a:rPr lang="en-GB" smtClean="0"/>
              <a:t>5</a:t>
            </a:fld>
            <a:endParaRPr lang="en-GB"/>
          </a:p>
        </p:txBody>
      </p:sp>
    </p:spTree>
    <p:extLst>
      <p:ext uri="{BB962C8B-B14F-4D97-AF65-F5344CB8AC3E}">
        <p14:creationId xmlns:p14="http://schemas.microsoft.com/office/powerpoint/2010/main" val="181412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5168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9/21/2023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6787889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9/21/2023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821268334"/>
      </p:ext>
    </p:extLst>
  </p:cSld>
  <p:clrMap bg1="lt1" tx1="dk1" bg2="lt2" tx2="dk2" accent1="accent1" accent2="accent2" accent3="accent3" accent4="accent4" accent5="accent5" accent6="accent6" hlink="hlink" folHlink="folHlink"/>
  <p:sldLayoutIdLst>
    <p:sldLayoutId id="2147483700" r:id="rId1"/>
    <p:sldLayoutId id="2147483699" r:id="rId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8DBC4-968A-45CF-A7AB-0B5919534C22}"/>
              </a:ext>
            </a:extLst>
          </p:cNvPr>
          <p:cNvSpPr>
            <a:spLocks noGrp="1"/>
          </p:cNvSpPr>
          <p:nvPr>
            <p:ph type="ctrTitle"/>
          </p:nvPr>
        </p:nvSpPr>
        <p:spPr>
          <a:xfrm>
            <a:off x="721569" y="3141181"/>
            <a:ext cx="5486400" cy="2610042"/>
          </a:xfrm>
        </p:spPr>
        <p:txBody>
          <a:bodyPr>
            <a:noAutofit/>
          </a:bodyPr>
          <a:lstStyle/>
          <a:p>
            <a:pPr algn="l"/>
            <a:r>
              <a:rPr lang="en-GB" sz="4000" b="1" dirty="0">
                <a:solidFill>
                  <a:schemeClr val="tx1"/>
                </a:solidFill>
                <a:latin typeface="SassoonPrimaryInfant"/>
              </a:rPr>
              <a:t>Turriff Primary</a:t>
            </a:r>
            <a:br>
              <a:rPr lang="en-GB" sz="4000" b="1" dirty="0">
                <a:latin typeface="SassoonPrimaryInfant"/>
              </a:rPr>
            </a:br>
            <a:br>
              <a:rPr lang="en-GB" sz="4000" b="1" dirty="0">
                <a:latin typeface="SassoonPrimaryInfant"/>
              </a:rPr>
            </a:br>
            <a:r>
              <a:rPr lang="en-GB" sz="4000" b="1" dirty="0">
                <a:solidFill>
                  <a:schemeClr val="tx1"/>
                </a:solidFill>
                <a:latin typeface="SassoonPrimaryInfant"/>
              </a:rPr>
              <a:t>P1 Curricular Evening for Parents/Carers</a:t>
            </a:r>
            <a:br>
              <a:rPr lang="en-GB" sz="4000" dirty="0">
                <a:latin typeface="SassoonPrimaryInfant"/>
              </a:rPr>
            </a:br>
            <a:br>
              <a:rPr lang="en-GB" sz="4000" dirty="0">
                <a:latin typeface="SassoonPrimaryInfant"/>
              </a:rPr>
            </a:br>
            <a:r>
              <a:rPr lang="en-GB" sz="4000" b="1" dirty="0">
                <a:solidFill>
                  <a:schemeClr val="tx1"/>
                </a:solidFill>
                <a:latin typeface="SassoonPrimaryInfant"/>
              </a:rPr>
              <a:t>Wednesday 6th September </a:t>
            </a:r>
            <a:br>
              <a:rPr lang="en-GB" sz="4000" b="1" dirty="0">
                <a:latin typeface="SassoonPrimaryInfant"/>
              </a:rPr>
            </a:br>
            <a:br>
              <a:rPr lang="en-GB" sz="4000" b="1" dirty="0">
                <a:latin typeface="SassoonPrimaryInfant"/>
              </a:rPr>
            </a:br>
            <a:r>
              <a:rPr lang="en-GB" sz="4000" b="1" dirty="0">
                <a:solidFill>
                  <a:schemeClr val="tx1"/>
                </a:solidFill>
                <a:latin typeface="SassoonPrimaryInfant"/>
              </a:rPr>
              <a:t>6.30pm</a:t>
            </a:r>
            <a:br>
              <a:rPr lang="en-GB" sz="4000" b="1" dirty="0">
                <a:solidFill>
                  <a:schemeClr val="tx1"/>
                </a:solidFill>
                <a:latin typeface="SassoonPrimaryInfant"/>
              </a:rPr>
            </a:br>
            <a:br>
              <a:rPr lang="en-GB" sz="4000" b="1" dirty="0">
                <a:solidFill>
                  <a:schemeClr val="tx1"/>
                </a:solidFill>
                <a:latin typeface="SassoonPrimaryInfant"/>
              </a:rPr>
            </a:br>
            <a:r>
              <a:rPr lang="en-GB" sz="4000" b="1" dirty="0">
                <a:solidFill>
                  <a:schemeClr val="tx1"/>
                </a:solidFill>
                <a:latin typeface="SassoonPrimaryInfant"/>
              </a:rPr>
              <a:t>PRESENTATION 3</a:t>
            </a:r>
          </a:p>
        </p:txBody>
      </p:sp>
      <p:pic>
        <p:nvPicPr>
          <p:cNvPr id="5" name="Picture 4">
            <a:extLst>
              <a:ext uri="{FF2B5EF4-FFF2-40B4-BE49-F238E27FC236}">
                <a16:creationId xmlns:a16="http://schemas.microsoft.com/office/drawing/2014/main" id="{ACF3D557-2871-4645-98E0-E3B9B38C290C}"/>
              </a:ext>
            </a:extLst>
          </p:cNvPr>
          <p:cNvPicPr/>
          <p:nvPr/>
        </p:nvPicPr>
        <p:blipFill>
          <a:blip r:embed="rId2">
            <a:extLst>
              <a:ext uri="{28A0092B-C50C-407E-A947-70E740481C1C}">
                <a14:useLocalDpi xmlns:a14="http://schemas.microsoft.com/office/drawing/2010/main" val="0"/>
              </a:ext>
            </a:extLst>
          </a:blip>
          <a:stretch>
            <a:fillRect/>
          </a:stretch>
        </p:blipFill>
        <p:spPr>
          <a:xfrm>
            <a:off x="6709654" y="1589046"/>
            <a:ext cx="3486765" cy="4095809"/>
          </a:xfrm>
          <a:prstGeom prst="rect">
            <a:avLst/>
          </a:prstGeom>
        </p:spPr>
      </p:pic>
    </p:spTree>
    <p:extLst>
      <p:ext uri="{BB962C8B-B14F-4D97-AF65-F5344CB8AC3E}">
        <p14:creationId xmlns:p14="http://schemas.microsoft.com/office/powerpoint/2010/main" val="386479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73C0D-1065-5642-BEC8-02B5A2A5306C}"/>
              </a:ext>
            </a:extLst>
          </p:cNvPr>
          <p:cNvSpPr>
            <a:spLocks noGrp="1"/>
          </p:cNvSpPr>
          <p:nvPr>
            <p:ph type="title"/>
          </p:nvPr>
        </p:nvSpPr>
        <p:spPr>
          <a:xfrm>
            <a:off x="2686399" y="-296955"/>
            <a:ext cx="3505495" cy="1622321"/>
          </a:xfrm>
        </p:spPr>
        <p:txBody>
          <a:bodyPr>
            <a:normAutofit/>
          </a:bodyPr>
          <a:lstStyle/>
          <a:p>
            <a:r>
              <a:rPr lang="en-US" b="1">
                <a:latin typeface="SassoonPrimaryInfant" pitchFamily="2" charset="0"/>
                <a:cs typeface="Arial" panose="020B0604020202020204" pitchFamily="34" charset="0"/>
              </a:rPr>
              <a:t>Counting</a:t>
            </a:r>
          </a:p>
        </p:txBody>
      </p:sp>
      <p:sp>
        <p:nvSpPr>
          <p:cNvPr id="3" name="Content Placeholder 2">
            <a:extLst>
              <a:ext uri="{FF2B5EF4-FFF2-40B4-BE49-F238E27FC236}">
                <a16:creationId xmlns:a16="http://schemas.microsoft.com/office/drawing/2014/main" id="{DED8D0CC-5577-5149-8068-088DD1CF19EF}"/>
              </a:ext>
            </a:extLst>
          </p:cNvPr>
          <p:cNvSpPr>
            <a:spLocks noGrp="1"/>
          </p:cNvSpPr>
          <p:nvPr>
            <p:ph idx="1"/>
          </p:nvPr>
        </p:nvSpPr>
        <p:spPr>
          <a:xfrm>
            <a:off x="164507" y="1325366"/>
            <a:ext cx="5835601" cy="5424755"/>
          </a:xfrm>
        </p:spPr>
        <p:txBody>
          <a:bodyPr>
            <a:normAutofit lnSpcReduction="10000"/>
          </a:bodyPr>
          <a:lstStyle/>
          <a:p>
            <a:pPr>
              <a:buClr>
                <a:schemeClr val="tx1">
                  <a:lumMod val="95000"/>
                  <a:lumOff val="5000"/>
                </a:schemeClr>
              </a:buClr>
              <a:buFont typeface="Arial" panose="020B0604020202020204" pitchFamily="34" charset="0"/>
              <a:buChar char="•"/>
            </a:pPr>
            <a:r>
              <a:rPr lang="en-US" sz="2800">
                <a:latin typeface="SassoonPrimaryInfant" pitchFamily="2" charset="0"/>
                <a:cs typeface="Arial" panose="020B0604020202020204" pitchFamily="34" charset="0"/>
              </a:rPr>
              <a:t>Learning the sequence of number words</a:t>
            </a:r>
          </a:p>
          <a:p>
            <a:pPr>
              <a:buClr>
                <a:schemeClr val="tx1">
                  <a:lumMod val="95000"/>
                  <a:lumOff val="5000"/>
                </a:schemeClr>
              </a:buClr>
              <a:buFont typeface="Arial" panose="020B0604020202020204" pitchFamily="34" charset="0"/>
              <a:buChar char="•"/>
            </a:pPr>
            <a:r>
              <a:rPr lang="en-US" sz="2800">
                <a:latin typeface="SassoonPrimaryInfant" pitchFamily="2" charset="0"/>
                <a:cs typeface="Arial" panose="020B0604020202020204" pitchFamily="34" charset="0"/>
              </a:rPr>
              <a:t>Counting skills – using the sequence of number words to do this</a:t>
            </a:r>
          </a:p>
          <a:p>
            <a:pPr>
              <a:buClr>
                <a:schemeClr val="tx1">
                  <a:lumMod val="95000"/>
                  <a:lumOff val="5000"/>
                </a:schemeClr>
              </a:buClr>
              <a:buFont typeface="Arial" panose="020B0604020202020204" pitchFamily="34" charset="0"/>
              <a:buChar char="•"/>
            </a:pPr>
            <a:r>
              <a:rPr lang="en-US" sz="2800">
                <a:latin typeface="SassoonPrimaryInfant" pitchFamily="2" charset="0"/>
                <a:cs typeface="Arial" panose="020B0604020202020204" pitchFamily="34" charset="0"/>
              </a:rPr>
              <a:t>Learning the order of numbers</a:t>
            </a:r>
          </a:p>
          <a:p>
            <a:pPr>
              <a:buClr>
                <a:schemeClr val="tx1">
                  <a:lumMod val="95000"/>
                  <a:lumOff val="5000"/>
                </a:schemeClr>
              </a:buClr>
              <a:buFont typeface="Arial" panose="020B0604020202020204" pitchFamily="34" charset="0"/>
              <a:buChar char="•"/>
            </a:pPr>
            <a:r>
              <a:rPr lang="en-US" sz="2800">
                <a:latin typeface="SassoonPrimaryInfant" pitchFamily="2" charset="0"/>
                <a:cs typeface="Arial" panose="020B0604020202020204" pitchFamily="34" charset="0"/>
              </a:rPr>
              <a:t>One-to-one correspondence – matching the number words to the items to be counted – touch and count each item only once</a:t>
            </a:r>
          </a:p>
          <a:p>
            <a:pPr>
              <a:buClr>
                <a:schemeClr val="tx1">
                  <a:lumMod val="95000"/>
                  <a:lumOff val="5000"/>
                </a:schemeClr>
              </a:buClr>
              <a:buFont typeface="Arial" panose="020B0604020202020204" pitchFamily="34" charset="0"/>
              <a:buChar char="•"/>
            </a:pPr>
            <a:r>
              <a:rPr lang="en-US" sz="2800">
                <a:latin typeface="SassoonPrimaryInfant" pitchFamily="2" charset="0"/>
                <a:cs typeface="Arial" panose="020B0604020202020204" pitchFamily="34" charset="0"/>
              </a:rPr>
              <a:t>Learning that the last number in a count tells us how many there are</a:t>
            </a:r>
          </a:p>
          <a:p>
            <a:pPr>
              <a:buClr>
                <a:schemeClr val="tx1">
                  <a:lumMod val="95000"/>
                  <a:lumOff val="5000"/>
                </a:schemeClr>
              </a:buClr>
              <a:buFont typeface="Arial" panose="020B0604020202020204" pitchFamily="34" charset="0"/>
              <a:buChar char="•"/>
            </a:pPr>
            <a:r>
              <a:rPr lang="en-US" sz="2800">
                <a:latin typeface="SassoonPrimaryInfant" pitchFamily="2" charset="0"/>
                <a:cs typeface="Arial" panose="020B0604020202020204" pitchFamily="34" charset="0"/>
              </a:rPr>
              <a:t>Learning the language of quantities – lots, more, less, fewer, about the same number</a:t>
            </a:r>
          </a:p>
        </p:txBody>
      </p:sp>
    </p:spTree>
    <p:extLst>
      <p:ext uri="{BB962C8B-B14F-4D97-AF65-F5344CB8AC3E}">
        <p14:creationId xmlns:p14="http://schemas.microsoft.com/office/powerpoint/2010/main" val="347537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2E78-1A7B-094D-B933-02492EDAFF5C}"/>
              </a:ext>
            </a:extLst>
          </p:cNvPr>
          <p:cNvSpPr>
            <a:spLocks noGrp="1"/>
          </p:cNvSpPr>
          <p:nvPr>
            <p:ph type="title"/>
          </p:nvPr>
        </p:nvSpPr>
        <p:spPr/>
        <p:txBody>
          <a:bodyPr>
            <a:normAutofit/>
          </a:bodyPr>
          <a:lstStyle/>
          <a:p>
            <a:pPr algn="ctr"/>
            <a:r>
              <a:rPr lang="en-US" sz="4800" b="1">
                <a:latin typeface="SassoonPrimaryInfant" pitchFamily="2" charset="0"/>
                <a:cs typeface="Arial" panose="020B0604020202020204" pitchFamily="34" charset="0"/>
              </a:rPr>
              <a:t>Measurement</a:t>
            </a:r>
            <a:br>
              <a:rPr lang="en-US" sz="4800" b="1">
                <a:latin typeface="SassoonPrimaryInfant" pitchFamily="2" charset="0"/>
                <a:cs typeface="Arial" panose="020B0604020202020204" pitchFamily="34" charset="0"/>
              </a:rPr>
            </a:br>
            <a:r>
              <a:rPr lang="en-US" sz="4000" b="1">
                <a:latin typeface="SassoonPrimaryInfant" pitchFamily="2" charset="0"/>
                <a:cs typeface="Arial" panose="020B0604020202020204" pitchFamily="34" charset="0"/>
              </a:rPr>
              <a:t>e.g. length, weight, capacity</a:t>
            </a:r>
            <a:endParaRPr lang="en-US" sz="4800" b="1">
              <a:latin typeface="SassoonPrimaryInfant" pitchFamily="2" charset="0"/>
              <a:cs typeface="Arial" panose="020B0604020202020204" pitchFamily="34" charset="0"/>
            </a:endParaRPr>
          </a:p>
        </p:txBody>
      </p:sp>
      <p:sp>
        <p:nvSpPr>
          <p:cNvPr id="3" name="Content Placeholder 2">
            <a:extLst>
              <a:ext uri="{FF2B5EF4-FFF2-40B4-BE49-F238E27FC236}">
                <a16:creationId xmlns:a16="http://schemas.microsoft.com/office/drawing/2014/main" id="{255773AF-FFFA-3644-AC13-4A7DB43C6542}"/>
              </a:ext>
            </a:extLst>
          </p:cNvPr>
          <p:cNvSpPr>
            <a:spLocks noGrp="1"/>
          </p:cNvSpPr>
          <p:nvPr>
            <p:ph idx="1"/>
          </p:nvPr>
        </p:nvSpPr>
        <p:spPr/>
        <p:txBody>
          <a:bodyPr>
            <a:normAutofit lnSpcReduction="10000"/>
          </a:bodyPr>
          <a:lstStyle/>
          <a:p>
            <a:r>
              <a:rPr lang="en-US" sz="3200">
                <a:latin typeface="SassoonPrimaryInfant" pitchFamily="2" charset="0"/>
                <a:cs typeface="Arial" panose="020B0604020202020204" pitchFamily="34" charset="0"/>
              </a:rPr>
              <a:t>Being able to measure is a life skill, used in many contexts throughout life</a:t>
            </a:r>
          </a:p>
          <a:p>
            <a:r>
              <a:rPr lang="en-US" sz="3200">
                <a:latin typeface="SassoonPrimaryInfant" pitchFamily="2" charset="0"/>
                <a:cs typeface="Arial" panose="020B0604020202020204" pitchFamily="34" charset="0"/>
              </a:rPr>
              <a:t>As they progress through school, children will learn about measures, units of measure and measuring tools.</a:t>
            </a:r>
          </a:p>
          <a:p>
            <a:r>
              <a:rPr lang="en-US" sz="3200">
                <a:latin typeface="SassoonPrimaryInfant" pitchFamily="2" charset="0"/>
                <a:cs typeface="Arial" panose="020B0604020202020204" pitchFamily="34" charset="0"/>
              </a:rPr>
              <a:t>They will use numbers to estimate, make measurements and solve problems.</a:t>
            </a:r>
          </a:p>
          <a:p>
            <a:r>
              <a:rPr lang="en-US" sz="3200">
                <a:latin typeface="SassoonPrimaryInfant" pitchFamily="2" charset="0"/>
                <a:cs typeface="Arial" panose="020B0604020202020204" pitchFamily="34" charset="0"/>
              </a:rPr>
              <a:t>At the early stage the children are learning to use the language of measure. </a:t>
            </a:r>
          </a:p>
        </p:txBody>
      </p:sp>
    </p:spTree>
    <p:extLst>
      <p:ext uri="{BB962C8B-B14F-4D97-AF65-F5344CB8AC3E}">
        <p14:creationId xmlns:p14="http://schemas.microsoft.com/office/powerpoint/2010/main" val="286538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078B0-568F-E74A-AA4D-726D767FD22C}"/>
              </a:ext>
            </a:extLst>
          </p:cNvPr>
          <p:cNvSpPr>
            <a:spLocks noGrp="1"/>
          </p:cNvSpPr>
          <p:nvPr>
            <p:ph type="title"/>
          </p:nvPr>
        </p:nvSpPr>
        <p:spPr/>
        <p:txBody>
          <a:bodyPr>
            <a:normAutofit/>
          </a:bodyPr>
          <a:lstStyle/>
          <a:p>
            <a:pPr algn="ctr"/>
            <a:r>
              <a:rPr lang="en-US" sz="4800" b="1">
                <a:latin typeface="SassoonPrimaryInfant"/>
                <a:cs typeface="Arial"/>
              </a:rPr>
              <a:t>Time</a:t>
            </a:r>
          </a:p>
        </p:txBody>
      </p:sp>
      <p:sp>
        <p:nvSpPr>
          <p:cNvPr id="3" name="Content Placeholder 2">
            <a:extLst>
              <a:ext uri="{FF2B5EF4-FFF2-40B4-BE49-F238E27FC236}">
                <a16:creationId xmlns:a16="http://schemas.microsoft.com/office/drawing/2014/main" id="{05B7E147-3150-5F4A-AA01-227409F8563B}"/>
              </a:ext>
            </a:extLst>
          </p:cNvPr>
          <p:cNvSpPr>
            <a:spLocks noGrp="1"/>
          </p:cNvSpPr>
          <p:nvPr>
            <p:ph idx="1"/>
          </p:nvPr>
        </p:nvSpPr>
        <p:spPr/>
        <p:txBody>
          <a:bodyPr vert="horz" lIns="91440" tIns="45720" rIns="91440" bIns="45720" rtlCol="0" anchor="t">
            <a:normAutofit/>
          </a:bodyPr>
          <a:lstStyle/>
          <a:p>
            <a:r>
              <a:rPr lang="en-US" sz="3200">
                <a:latin typeface="SassoonPrimaryInfant"/>
                <a:cs typeface="Arial"/>
              </a:rPr>
              <a:t>Understand the concept of time passing – now, the past, the future – and recalling events in order</a:t>
            </a:r>
          </a:p>
          <a:p>
            <a:r>
              <a:rPr lang="en-US" sz="3200">
                <a:latin typeface="SassoonPrimaryInfant"/>
                <a:cs typeface="Arial"/>
              </a:rPr>
              <a:t>Talk about familiar times such as bedtime, breakfast, dinner time</a:t>
            </a:r>
          </a:p>
          <a:p>
            <a:r>
              <a:rPr lang="en-US" sz="3200">
                <a:latin typeface="SassoonPrimaryInfant"/>
                <a:cs typeface="Arial"/>
              </a:rPr>
              <a:t>Talk about what comes first, next and last</a:t>
            </a:r>
          </a:p>
          <a:p>
            <a:r>
              <a:rPr lang="en-US" sz="3200">
                <a:latin typeface="SassoonPrimaryInfant"/>
                <a:cs typeface="Arial"/>
              </a:rPr>
              <a:t>Talk about yesterday, today and tomorrow</a:t>
            </a:r>
          </a:p>
          <a:p>
            <a:r>
              <a:rPr lang="en-US" sz="3200">
                <a:latin typeface="SassoonPrimaryInfant"/>
                <a:cs typeface="Arial"/>
              </a:rPr>
              <a:t>Talk about special clock and calendar times</a:t>
            </a:r>
          </a:p>
          <a:p>
            <a:endParaRPr lang="en-US"/>
          </a:p>
          <a:p>
            <a:endParaRPr lang="en-US"/>
          </a:p>
        </p:txBody>
      </p:sp>
    </p:spTree>
    <p:extLst>
      <p:ext uri="{BB962C8B-B14F-4D97-AF65-F5344CB8AC3E}">
        <p14:creationId xmlns:p14="http://schemas.microsoft.com/office/powerpoint/2010/main" val="105629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5FCE-B907-964D-8802-A14DC58240E7}"/>
              </a:ext>
            </a:extLst>
          </p:cNvPr>
          <p:cNvSpPr>
            <a:spLocks noGrp="1"/>
          </p:cNvSpPr>
          <p:nvPr>
            <p:ph type="title"/>
          </p:nvPr>
        </p:nvSpPr>
        <p:spPr/>
        <p:txBody>
          <a:bodyPr>
            <a:normAutofit/>
          </a:bodyPr>
          <a:lstStyle/>
          <a:p>
            <a:pPr algn="ctr"/>
            <a:r>
              <a:rPr lang="en-US" sz="4800" b="1" err="1">
                <a:latin typeface="SassoonPrimaryInfant"/>
                <a:cs typeface="Arial"/>
              </a:rPr>
              <a:t>Maths</a:t>
            </a:r>
            <a:r>
              <a:rPr lang="en-US" sz="4800" b="1">
                <a:latin typeface="SassoonPrimaryInfant"/>
                <a:cs typeface="Arial"/>
              </a:rPr>
              <a:t> Through Stories</a:t>
            </a:r>
          </a:p>
        </p:txBody>
      </p:sp>
      <p:sp>
        <p:nvSpPr>
          <p:cNvPr id="3" name="Content Placeholder 2">
            <a:extLst>
              <a:ext uri="{FF2B5EF4-FFF2-40B4-BE49-F238E27FC236}">
                <a16:creationId xmlns:a16="http://schemas.microsoft.com/office/drawing/2014/main" id="{C1A506FD-4C4E-654A-ABC9-9D23573E8209}"/>
              </a:ext>
            </a:extLst>
          </p:cNvPr>
          <p:cNvSpPr>
            <a:spLocks noGrp="1"/>
          </p:cNvSpPr>
          <p:nvPr>
            <p:ph idx="1"/>
          </p:nvPr>
        </p:nvSpPr>
        <p:spPr/>
        <p:txBody>
          <a:bodyPr vert="horz" lIns="91440" tIns="45720" rIns="91440" bIns="45720" rtlCol="0" anchor="t">
            <a:normAutofit/>
          </a:bodyPr>
          <a:lstStyle/>
          <a:p>
            <a:r>
              <a:rPr lang="en-US">
                <a:latin typeface="SassoonPrimaryInfant"/>
                <a:cs typeface="Arial"/>
              </a:rPr>
              <a:t>COLOUR – What </a:t>
            </a:r>
            <a:r>
              <a:rPr lang="en-US" err="1">
                <a:latin typeface="SassoonPrimaryInfant"/>
                <a:cs typeface="Arial"/>
              </a:rPr>
              <a:t>colour</a:t>
            </a:r>
            <a:r>
              <a:rPr lang="en-US">
                <a:latin typeface="SassoonPrimaryInfant"/>
                <a:cs typeface="Arial"/>
              </a:rPr>
              <a:t> is the bear? The chair?</a:t>
            </a:r>
          </a:p>
          <a:p>
            <a:r>
              <a:rPr lang="en-US">
                <a:latin typeface="SassoonPrimaryInfant"/>
                <a:cs typeface="Arial"/>
              </a:rPr>
              <a:t>SORTING – Which bear has the big chair?</a:t>
            </a:r>
          </a:p>
          <a:p>
            <a:r>
              <a:rPr lang="en-US">
                <a:latin typeface="SassoonPrimaryInfant"/>
                <a:cs typeface="Arial"/>
              </a:rPr>
              <a:t>ORDERING – big/middle sized/small</a:t>
            </a:r>
          </a:p>
          <a:p>
            <a:r>
              <a:rPr lang="en-US">
                <a:latin typeface="SassoonPrimaryInfant"/>
                <a:cs typeface="Arial"/>
              </a:rPr>
              <a:t>COMPARISONS – porridge hot/cold, chairs high/low, beds hard/soft</a:t>
            </a:r>
          </a:p>
          <a:p>
            <a:r>
              <a:rPr lang="en-US">
                <a:latin typeface="SassoonPrimaryInfant"/>
                <a:cs typeface="Arial"/>
              </a:rPr>
              <a:t>PREDICTING – What do you think baby bear will say about his chair?</a:t>
            </a:r>
          </a:p>
          <a:p>
            <a:r>
              <a:rPr lang="en-US">
                <a:latin typeface="SassoonPrimaryInfant"/>
                <a:cs typeface="Arial"/>
              </a:rPr>
              <a:t>COUNTING – How many bears? Beds? Bowls?</a:t>
            </a:r>
          </a:p>
          <a:p>
            <a:r>
              <a:rPr lang="en-US">
                <a:latin typeface="SassoonPrimaryInfant"/>
                <a:cs typeface="Arial"/>
              </a:rPr>
              <a:t>SHARING – Mother bear shares out the porridge</a:t>
            </a:r>
          </a:p>
          <a:p>
            <a:r>
              <a:rPr lang="en-US">
                <a:latin typeface="SassoonPrimaryInfant"/>
                <a:cs typeface="Arial"/>
              </a:rPr>
              <a:t>MATCHING – Bears to bowls, bowls to table </a:t>
            </a:r>
            <a:r>
              <a:rPr lang="en-US">
                <a:latin typeface="Arial"/>
                <a:cs typeface="Arial"/>
              </a:rPr>
              <a:t>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649000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C7501F2E7E444CA91F39E172A51A13" ma:contentTypeVersion="11" ma:contentTypeDescription="Create a new document." ma:contentTypeScope="" ma:versionID="ae6002f7d7647d8b9e3a89e58d6e9b4b">
  <xsd:schema xmlns:xsd="http://www.w3.org/2001/XMLSchema" xmlns:xs="http://www.w3.org/2001/XMLSchema" xmlns:p="http://schemas.microsoft.com/office/2006/metadata/properties" xmlns:ns2="68ffc7cc-81ed-48c2-8ebe-a596c8367b81" xmlns:ns3="c8bbe166-a834-4e86-a40f-a09de692a82e" targetNamespace="http://schemas.microsoft.com/office/2006/metadata/properties" ma:root="true" ma:fieldsID="7f0906a979372b5066ba29625e89a8dd" ns2:_="" ns3:_="">
    <xsd:import namespace="68ffc7cc-81ed-48c2-8ebe-a596c8367b81"/>
    <xsd:import namespace="c8bbe166-a834-4e86-a40f-a09de692a8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ffc7cc-81ed-48c2-8ebe-a596c8367b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bbe166-a834-4e86-a40f-a09de692a8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c73662e-1da2-4817-a2c0-5a1507b30300}" ma:internalName="TaxCatchAll" ma:showField="CatchAllData" ma:web="c8bbe166-a834-4e86-a40f-a09de692a8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7DAEF6-D192-434E-B501-8CE63FA2E7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ffc7cc-81ed-48c2-8ebe-a596c8367b81"/>
    <ds:schemaRef ds:uri="c8bbe166-a834-4e86-a40f-a09de692a8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82EF5A-B07D-4847-A5C7-BF9122D167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736</Words>
  <Application>Microsoft Office PowerPoint</Application>
  <PresentationFormat>Widescreen</PresentationFormat>
  <Paragraphs>36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SassoonPrimaryInfant</vt:lpstr>
      <vt:lpstr>Metropolitan</vt:lpstr>
      <vt:lpstr>Turriff Primary  P1 Curricular Evening for Parents/Carers  Wednesday 6th September   6.30pm  PRESENTATION 3</vt:lpstr>
      <vt:lpstr>Counting</vt:lpstr>
      <vt:lpstr>Measurement e.g. length, weight, capacity</vt:lpstr>
      <vt:lpstr>Time</vt:lpstr>
      <vt:lpstr>Maths Through Stories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Turriff Primary  P1 Curricular Evening for Parents/Carers  Wednesday 6th September   6.30pm  PRESENTATION 3</dc:title>
  <dc:creator>Fiona Eaton</dc:creator>
  <cp:lastModifiedBy>Fiona Eaton</cp:lastModifiedBy>
  <cp:revision>5</cp:revision>
  <dcterms:created xsi:type="dcterms:W3CDTF">2023-09-21T10:33:06Z</dcterms:created>
  <dcterms:modified xsi:type="dcterms:W3CDTF">2023-09-21T10:50:09Z</dcterms:modified>
</cp:coreProperties>
</file>