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3" d="100"/>
          <a:sy n="93" d="100"/>
        </p:scale>
        <p:origin x="114" y="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97A37-E8E8-4F6B-BF3F-274733D248DD}" type="datetimeFigureOut">
              <a:rPr lang="en-GB" smtClean="0"/>
              <a:t>21/09/2023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1F891-30C7-4F3D-A125-DCAF1C667193}" type="slidenum">
              <a:rPr lang="en-GB" smtClean="0"/>
              <a:t>‹#›</a:t>
            </a:fld>
            <a:endParaRPr lang="en-GB"/>
          </a:p>
        </p:txBody>
      </p:sp>
    </p:spTree>
    <p:extLst>
      <p:ext uri="{BB962C8B-B14F-4D97-AF65-F5344CB8AC3E}">
        <p14:creationId xmlns:p14="http://schemas.microsoft.com/office/powerpoint/2010/main" val="202048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F19BCB-D999-4A51-9A60-935B290339F6}" type="slidenum">
              <a:rPr lang="en-GB" smtClean="0"/>
              <a:t>4</a:t>
            </a:fld>
            <a:endParaRPr lang="en-GB"/>
          </a:p>
        </p:txBody>
      </p:sp>
    </p:spTree>
    <p:extLst>
      <p:ext uri="{BB962C8B-B14F-4D97-AF65-F5344CB8AC3E}">
        <p14:creationId xmlns:p14="http://schemas.microsoft.com/office/powerpoint/2010/main" val="381010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F19BCB-D999-4A51-9A60-935B290339F6}" type="slidenum">
              <a:rPr lang="en-GB" smtClean="0"/>
              <a:t>6</a:t>
            </a:fld>
            <a:endParaRPr lang="en-GB"/>
          </a:p>
        </p:txBody>
      </p:sp>
    </p:spTree>
    <p:extLst>
      <p:ext uri="{BB962C8B-B14F-4D97-AF65-F5344CB8AC3E}">
        <p14:creationId xmlns:p14="http://schemas.microsoft.com/office/powerpoint/2010/main" val="47760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F19BCB-D999-4A51-9A60-935B290339F6}" type="slidenum">
              <a:rPr lang="en-GB" smtClean="0"/>
              <a:t>7</a:t>
            </a:fld>
            <a:endParaRPr lang="en-GB"/>
          </a:p>
        </p:txBody>
      </p:sp>
    </p:spTree>
    <p:extLst>
      <p:ext uri="{BB962C8B-B14F-4D97-AF65-F5344CB8AC3E}">
        <p14:creationId xmlns:p14="http://schemas.microsoft.com/office/powerpoint/2010/main" val="964559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F19BCB-D999-4A51-9A60-935B290339F6}" type="slidenum">
              <a:rPr lang="en-GB" smtClean="0"/>
              <a:t>8</a:t>
            </a:fld>
            <a:endParaRPr lang="en-GB"/>
          </a:p>
        </p:txBody>
      </p:sp>
    </p:spTree>
    <p:extLst>
      <p:ext uri="{BB962C8B-B14F-4D97-AF65-F5344CB8AC3E}">
        <p14:creationId xmlns:p14="http://schemas.microsoft.com/office/powerpoint/2010/main" val="757295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5168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9/21/2023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6787889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9/21/2023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821268334"/>
      </p:ext>
    </p:extLst>
  </p:cSld>
  <p:clrMap bg1="lt1" tx1="dk1" bg2="lt2" tx2="dk2" accent1="accent1" accent2="accent2" accent3="accent3" accent4="accent4" accent5="accent5" accent6="accent6" hlink="hlink" folHlink="folHlink"/>
  <p:sldLayoutIdLst>
    <p:sldLayoutId id="2147483700" r:id="rId1"/>
    <p:sldLayoutId id="2147483699" r:id="rId2"/>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8DBC4-968A-45CF-A7AB-0B5919534C22}"/>
              </a:ext>
            </a:extLst>
          </p:cNvPr>
          <p:cNvSpPr>
            <a:spLocks noGrp="1"/>
          </p:cNvSpPr>
          <p:nvPr>
            <p:ph type="ctrTitle"/>
          </p:nvPr>
        </p:nvSpPr>
        <p:spPr>
          <a:xfrm>
            <a:off x="721569" y="3141181"/>
            <a:ext cx="5486400" cy="2610042"/>
          </a:xfrm>
        </p:spPr>
        <p:txBody>
          <a:bodyPr>
            <a:noAutofit/>
          </a:bodyPr>
          <a:lstStyle/>
          <a:p>
            <a:pPr algn="l"/>
            <a:r>
              <a:rPr lang="en-GB" sz="4000" b="1" dirty="0">
                <a:solidFill>
                  <a:schemeClr val="tx1"/>
                </a:solidFill>
                <a:latin typeface="SassoonPrimaryInfant"/>
              </a:rPr>
              <a:t>Turriff Primary</a:t>
            </a:r>
            <a:br>
              <a:rPr lang="en-GB" sz="4000" b="1" dirty="0">
                <a:latin typeface="SassoonPrimaryInfant"/>
              </a:rPr>
            </a:br>
            <a:br>
              <a:rPr lang="en-GB" sz="4000" b="1" dirty="0">
                <a:latin typeface="SassoonPrimaryInfant"/>
              </a:rPr>
            </a:br>
            <a:r>
              <a:rPr lang="en-GB" sz="4000" b="1" dirty="0">
                <a:solidFill>
                  <a:schemeClr val="tx1"/>
                </a:solidFill>
                <a:latin typeface="SassoonPrimaryInfant"/>
              </a:rPr>
              <a:t>P1 Curricular Evening for Parents/Carers</a:t>
            </a:r>
            <a:br>
              <a:rPr lang="en-GB" sz="4000" dirty="0">
                <a:latin typeface="SassoonPrimaryInfant"/>
              </a:rPr>
            </a:br>
            <a:br>
              <a:rPr lang="en-GB" sz="4000" dirty="0">
                <a:latin typeface="SassoonPrimaryInfant"/>
              </a:rPr>
            </a:br>
            <a:r>
              <a:rPr lang="en-GB" sz="4000" b="1" dirty="0">
                <a:solidFill>
                  <a:schemeClr val="tx1"/>
                </a:solidFill>
                <a:latin typeface="SassoonPrimaryInfant"/>
              </a:rPr>
              <a:t>Wednesday 6th September </a:t>
            </a:r>
            <a:br>
              <a:rPr lang="en-GB" sz="4000" b="1" dirty="0">
                <a:latin typeface="SassoonPrimaryInfant"/>
              </a:rPr>
            </a:br>
            <a:br>
              <a:rPr lang="en-GB" sz="4000" b="1" dirty="0">
                <a:latin typeface="SassoonPrimaryInfant"/>
              </a:rPr>
            </a:br>
            <a:r>
              <a:rPr lang="en-GB" sz="4000" b="1" dirty="0">
                <a:solidFill>
                  <a:schemeClr val="tx1"/>
                </a:solidFill>
                <a:latin typeface="SassoonPrimaryInfant"/>
              </a:rPr>
              <a:t>6.30pm</a:t>
            </a:r>
            <a:br>
              <a:rPr lang="en-GB" sz="4000" b="1" dirty="0">
                <a:solidFill>
                  <a:schemeClr val="tx1"/>
                </a:solidFill>
                <a:latin typeface="SassoonPrimaryInfant"/>
              </a:rPr>
            </a:br>
            <a:br>
              <a:rPr lang="en-GB" sz="4000" b="1" dirty="0">
                <a:solidFill>
                  <a:schemeClr val="tx1"/>
                </a:solidFill>
                <a:latin typeface="SassoonPrimaryInfant"/>
              </a:rPr>
            </a:br>
            <a:r>
              <a:rPr lang="en-GB" sz="4000" b="1" dirty="0">
                <a:solidFill>
                  <a:schemeClr val="tx1"/>
                </a:solidFill>
                <a:latin typeface="SassoonPrimaryInfant"/>
              </a:rPr>
              <a:t>PRESENTATION 4</a:t>
            </a:r>
          </a:p>
        </p:txBody>
      </p:sp>
      <p:pic>
        <p:nvPicPr>
          <p:cNvPr id="5" name="Picture 4">
            <a:extLst>
              <a:ext uri="{FF2B5EF4-FFF2-40B4-BE49-F238E27FC236}">
                <a16:creationId xmlns:a16="http://schemas.microsoft.com/office/drawing/2014/main" id="{ACF3D557-2871-4645-98E0-E3B9B38C290C}"/>
              </a:ext>
            </a:extLst>
          </p:cNvPr>
          <p:cNvPicPr/>
          <p:nvPr/>
        </p:nvPicPr>
        <p:blipFill>
          <a:blip r:embed="rId2">
            <a:extLst>
              <a:ext uri="{28A0092B-C50C-407E-A947-70E740481C1C}">
                <a14:useLocalDpi xmlns:a14="http://schemas.microsoft.com/office/drawing/2010/main" val="0"/>
              </a:ext>
            </a:extLst>
          </a:blip>
          <a:stretch>
            <a:fillRect/>
          </a:stretch>
        </p:blipFill>
        <p:spPr>
          <a:xfrm>
            <a:off x="6709654" y="1589046"/>
            <a:ext cx="3486765" cy="4095809"/>
          </a:xfrm>
          <a:prstGeom prst="rect">
            <a:avLst/>
          </a:prstGeom>
        </p:spPr>
      </p:pic>
    </p:spTree>
    <p:extLst>
      <p:ext uri="{BB962C8B-B14F-4D97-AF65-F5344CB8AC3E}">
        <p14:creationId xmlns:p14="http://schemas.microsoft.com/office/powerpoint/2010/main" val="386479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BCA5-147B-4094-8A0E-9A30A0AA861B}"/>
              </a:ext>
            </a:extLst>
          </p:cNvPr>
          <p:cNvSpPr>
            <a:spLocks noGrp="1"/>
          </p:cNvSpPr>
          <p:nvPr>
            <p:ph type="title"/>
          </p:nvPr>
        </p:nvSpPr>
        <p:spPr>
          <a:xfrm>
            <a:off x="709612" y="5373"/>
            <a:ext cx="10772775" cy="1658198"/>
          </a:xfrm>
        </p:spPr>
        <p:txBody>
          <a:bodyPr/>
          <a:lstStyle/>
          <a:p>
            <a:pPr algn="ctr"/>
            <a:r>
              <a:rPr lang="en-GB">
                <a:latin typeface="SassoonPrimaryInfant" pitchFamily="2" charset="0"/>
              </a:rPr>
              <a:t>Learning Across the Curriculum </a:t>
            </a:r>
          </a:p>
        </p:txBody>
      </p:sp>
      <p:pic>
        <p:nvPicPr>
          <p:cNvPr id="4" name="Picture 3">
            <a:extLst>
              <a:ext uri="{FF2B5EF4-FFF2-40B4-BE49-F238E27FC236}">
                <a16:creationId xmlns:a16="http://schemas.microsoft.com/office/drawing/2014/main" id="{D96C03E4-D471-4C4B-A649-8671985FDB55}"/>
              </a:ext>
            </a:extLst>
          </p:cNvPr>
          <p:cNvPicPr>
            <a:picLocks noChangeAspect="1"/>
          </p:cNvPicPr>
          <p:nvPr/>
        </p:nvPicPr>
        <p:blipFill>
          <a:blip r:embed="rId2"/>
          <a:stretch>
            <a:fillRect/>
          </a:stretch>
        </p:blipFill>
        <p:spPr>
          <a:xfrm>
            <a:off x="7804353" y="1549787"/>
            <a:ext cx="3791426" cy="2496508"/>
          </a:xfrm>
          <a:prstGeom prst="rect">
            <a:avLst/>
          </a:prstGeom>
        </p:spPr>
      </p:pic>
      <p:graphicFrame>
        <p:nvGraphicFramePr>
          <p:cNvPr id="5" name="Table 5">
            <a:extLst>
              <a:ext uri="{FF2B5EF4-FFF2-40B4-BE49-F238E27FC236}">
                <a16:creationId xmlns:a16="http://schemas.microsoft.com/office/drawing/2014/main" id="{DB3DE239-0821-43B5-81A6-01D7EB399460}"/>
              </a:ext>
            </a:extLst>
          </p:cNvPr>
          <p:cNvGraphicFramePr>
            <a:graphicFrameLocks noGrp="1"/>
          </p:cNvGraphicFramePr>
          <p:nvPr/>
        </p:nvGraphicFramePr>
        <p:xfrm>
          <a:off x="1147783" y="1549787"/>
          <a:ext cx="6316393" cy="5033893"/>
        </p:xfrm>
        <a:graphic>
          <a:graphicData uri="http://schemas.openxmlformats.org/drawingml/2006/table">
            <a:tbl>
              <a:tblPr firstRow="1" bandRow="1">
                <a:tableStyleId>{5C22544A-7EE6-4342-B048-85BDC9FD1C3A}</a:tableStyleId>
              </a:tblPr>
              <a:tblGrid>
                <a:gridCol w="6316393">
                  <a:extLst>
                    <a:ext uri="{9D8B030D-6E8A-4147-A177-3AD203B41FA5}">
                      <a16:colId xmlns:a16="http://schemas.microsoft.com/office/drawing/2014/main" val="1767738888"/>
                    </a:ext>
                  </a:extLst>
                </a:gridCol>
              </a:tblGrid>
              <a:tr h="5033893">
                <a:tc>
                  <a:txBody>
                    <a:bodyPr/>
                    <a:lstStyle/>
                    <a:p>
                      <a:r>
                        <a:rPr lang="en-GB" sz="2400">
                          <a:latin typeface="SassoonPrimaryInfant" pitchFamily="2" charset="0"/>
                        </a:rPr>
                        <a:t>In Primary 1 we have a balance of teacher planned experiences and pupil led experiences. </a:t>
                      </a:r>
                    </a:p>
                    <a:p>
                      <a:endParaRPr lang="en-GB" sz="2400">
                        <a:latin typeface="SassoonPrimaryInfant" pitchFamily="2" charset="0"/>
                      </a:endParaRPr>
                    </a:p>
                    <a:p>
                      <a:r>
                        <a:rPr lang="en-GB" sz="2400">
                          <a:latin typeface="SassoonPrimaryInfant" pitchFamily="2" charset="0"/>
                        </a:rPr>
                        <a:t>Our planned topics generally link to the seasons and festivals that occur throughout the year. Currently we are learning about our school, our families and people who help us learn and keep us safe. </a:t>
                      </a:r>
                    </a:p>
                    <a:p>
                      <a:endParaRPr lang="en-GB" sz="2400">
                        <a:latin typeface="SassoonPrimaryInfant" pitchFamily="2" charset="0"/>
                      </a:endParaRPr>
                    </a:p>
                    <a:p>
                      <a:r>
                        <a:rPr lang="en-GB" sz="2400">
                          <a:latin typeface="SassoonPrimaryInfant" pitchFamily="2" charset="0"/>
                        </a:rPr>
                        <a:t>We also start to learn French and will celebrate French Fridays by learning basic vocabulary through songs and stories. </a:t>
                      </a:r>
                    </a:p>
                  </a:txBody>
                  <a:tcPr/>
                </a:tc>
                <a:extLst>
                  <a:ext uri="{0D108BD9-81ED-4DB2-BD59-A6C34878D82A}">
                    <a16:rowId xmlns:a16="http://schemas.microsoft.com/office/drawing/2014/main" val="3312086003"/>
                  </a:ext>
                </a:extLst>
              </a:tr>
            </a:tbl>
          </a:graphicData>
        </a:graphic>
      </p:graphicFrame>
    </p:spTree>
    <p:extLst>
      <p:ext uri="{BB962C8B-B14F-4D97-AF65-F5344CB8AC3E}">
        <p14:creationId xmlns:p14="http://schemas.microsoft.com/office/powerpoint/2010/main" val="381145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3945B-D745-42C6-AF5D-02A435B5B5FD}"/>
              </a:ext>
            </a:extLst>
          </p:cNvPr>
          <p:cNvSpPr>
            <a:spLocks noGrp="1"/>
          </p:cNvSpPr>
          <p:nvPr>
            <p:ph type="title"/>
          </p:nvPr>
        </p:nvSpPr>
        <p:spPr>
          <a:xfrm>
            <a:off x="657225" y="499533"/>
            <a:ext cx="6972607" cy="1658198"/>
          </a:xfrm>
        </p:spPr>
        <p:txBody>
          <a:bodyPr>
            <a:normAutofit/>
          </a:bodyPr>
          <a:lstStyle/>
          <a:p>
            <a:r>
              <a:rPr lang="en-GB">
                <a:solidFill>
                  <a:srgbClr val="139870"/>
                </a:solidFill>
                <a:latin typeface="SassoonPrimaryInfant" pitchFamily="2" charset="0"/>
              </a:rPr>
              <a:t>Learning Across the Curriculum</a:t>
            </a:r>
          </a:p>
        </p:txBody>
      </p:sp>
      <p:sp>
        <p:nvSpPr>
          <p:cNvPr id="3" name="Content Placeholder 2">
            <a:extLst>
              <a:ext uri="{FF2B5EF4-FFF2-40B4-BE49-F238E27FC236}">
                <a16:creationId xmlns:a16="http://schemas.microsoft.com/office/drawing/2014/main" id="{EF0342B7-D2F5-4F6D-9148-20AAFBC72AE7}"/>
              </a:ext>
            </a:extLst>
          </p:cNvPr>
          <p:cNvSpPr>
            <a:spLocks noGrp="1"/>
          </p:cNvSpPr>
          <p:nvPr>
            <p:ph idx="1"/>
          </p:nvPr>
        </p:nvSpPr>
        <p:spPr>
          <a:xfrm>
            <a:off x="676657" y="2011680"/>
            <a:ext cx="6953176" cy="3766185"/>
          </a:xfrm>
        </p:spPr>
        <p:txBody>
          <a:bodyPr>
            <a:normAutofit/>
          </a:bodyPr>
          <a:lstStyle/>
          <a:p>
            <a:r>
              <a:rPr lang="en-GB" sz="2200">
                <a:latin typeface="SassoonPrimaryInfant" pitchFamily="2" charset="0"/>
              </a:rPr>
              <a:t>For Health and Wellbeing we follow the </a:t>
            </a:r>
            <a:r>
              <a:rPr lang="en-GB" sz="2200" err="1">
                <a:latin typeface="SassoonPrimaryInfant" pitchFamily="2" charset="0"/>
              </a:rPr>
              <a:t>Bounceback</a:t>
            </a:r>
            <a:r>
              <a:rPr lang="en-GB" sz="2200">
                <a:latin typeface="SassoonPrimaryInfant" pitchFamily="2" charset="0"/>
              </a:rPr>
              <a:t> program which focuses on social skills and values. </a:t>
            </a:r>
          </a:p>
          <a:p>
            <a:r>
              <a:rPr lang="en-GB" sz="2200">
                <a:latin typeface="SassoonPrimaryInfant" pitchFamily="2" charset="0"/>
              </a:rPr>
              <a:t>We also use the RSHP scheme which focuses on physical health and hygiene. </a:t>
            </a:r>
          </a:p>
          <a:p>
            <a:r>
              <a:rPr lang="en-GB" sz="2200">
                <a:latin typeface="SassoonPrimaryInfant" pitchFamily="2" charset="0"/>
              </a:rPr>
              <a:t>We also spend a lot of time learning about the school values and the Golden Rules to make sure we stay safe and happy in school. </a:t>
            </a:r>
          </a:p>
          <a:p>
            <a:endParaRPr lang="en-GB" sz="2200">
              <a:latin typeface="SassoonPrimaryInfant" pitchFamily="2" charset="0"/>
            </a:endParaRPr>
          </a:p>
          <a:p>
            <a:r>
              <a:rPr lang="en-GB" sz="2200">
                <a:latin typeface="SassoonPrimaryInfant" pitchFamily="2" charset="0"/>
              </a:rPr>
              <a:t>We have two PE sessions per week. Our focus this term is small equipment play and team games.</a:t>
            </a:r>
          </a:p>
        </p:txBody>
      </p:sp>
      <p:pic>
        <p:nvPicPr>
          <p:cNvPr id="4" name="Picture 3">
            <a:extLst>
              <a:ext uri="{FF2B5EF4-FFF2-40B4-BE49-F238E27FC236}">
                <a16:creationId xmlns:a16="http://schemas.microsoft.com/office/drawing/2014/main" id="{A5469280-D1C7-4E19-92E4-74671C8C6293}"/>
              </a:ext>
            </a:extLst>
          </p:cNvPr>
          <p:cNvPicPr>
            <a:picLocks noChangeAspect="1"/>
          </p:cNvPicPr>
          <p:nvPr/>
        </p:nvPicPr>
        <p:blipFill>
          <a:blip r:embed="rId2"/>
          <a:stretch>
            <a:fillRect/>
          </a:stretch>
        </p:blipFill>
        <p:spPr>
          <a:xfrm>
            <a:off x="8100058" y="746150"/>
            <a:ext cx="3448478" cy="4926397"/>
          </a:xfrm>
          <a:prstGeom prst="rect">
            <a:avLst/>
          </a:prstGeom>
        </p:spPr>
      </p:pic>
    </p:spTree>
    <p:extLst>
      <p:ext uri="{BB962C8B-B14F-4D97-AF65-F5344CB8AC3E}">
        <p14:creationId xmlns:p14="http://schemas.microsoft.com/office/powerpoint/2010/main" val="248138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830D0-4B81-41E0-9627-74B57237CA7F}"/>
              </a:ext>
            </a:extLst>
          </p:cNvPr>
          <p:cNvSpPr>
            <a:spLocks noGrp="1"/>
          </p:cNvSpPr>
          <p:nvPr>
            <p:ph type="title"/>
          </p:nvPr>
        </p:nvSpPr>
        <p:spPr/>
        <p:txBody>
          <a:bodyPr>
            <a:normAutofit/>
          </a:bodyPr>
          <a:lstStyle/>
          <a:p>
            <a:pPr algn="ctr"/>
            <a:r>
              <a:rPr lang="en-GB" b="1">
                <a:latin typeface="SassoonPrimaryInfant"/>
              </a:rPr>
              <a:t>How to Support Your Child at Home</a:t>
            </a:r>
            <a:br>
              <a:rPr lang="en-GB" b="1">
                <a:latin typeface="SassoonPrimaryInfant"/>
              </a:rPr>
            </a:br>
            <a:endParaRPr lang="en-GB" b="1">
              <a:highlight>
                <a:srgbClr val="FF00FF"/>
              </a:highlight>
              <a:latin typeface="SassoonPrimaryInfant"/>
            </a:endParaRPr>
          </a:p>
        </p:txBody>
      </p:sp>
      <p:sp>
        <p:nvSpPr>
          <p:cNvPr id="3" name="Content Placeholder 2">
            <a:extLst>
              <a:ext uri="{FF2B5EF4-FFF2-40B4-BE49-F238E27FC236}">
                <a16:creationId xmlns:a16="http://schemas.microsoft.com/office/drawing/2014/main" id="{9B9DBFB5-95BF-4F32-83F4-E8BBA91D6283}"/>
              </a:ext>
            </a:extLst>
          </p:cNvPr>
          <p:cNvSpPr>
            <a:spLocks noGrp="1"/>
          </p:cNvSpPr>
          <p:nvPr>
            <p:ph idx="1"/>
          </p:nvPr>
        </p:nvSpPr>
        <p:spPr/>
        <p:txBody>
          <a:bodyPr vert="horz" lIns="91440" tIns="45720" rIns="91440" bIns="45720" rtlCol="0" anchor="t">
            <a:normAutofit fontScale="92500" lnSpcReduction="20000"/>
          </a:bodyPr>
          <a:lstStyle/>
          <a:p>
            <a:pPr>
              <a:buClr>
                <a:schemeClr val="tx1"/>
              </a:buClr>
              <a:buFont typeface="Arial" panose="020B0604020202020204" pitchFamily="34" charset="0"/>
              <a:buChar char="•"/>
            </a:pPr>
            <a:r>
              <a:rPr lang="en-GB" sz="3600">
                <a:latin typeface="SassoonPrimaryInfant"/>
              </a:rPr>
              <a:t>Nursery</a:t>
            </a:r>
            <a:r>
              <a:rPr lang="en-GB" sz="3600" b="1">
                <a:latin typeface="SassoonPrimaryInfant"/>
              </a:rPr>
              <a:t> </a:t>
            </a:r>
            <a:r>
              <a:rPr lang="en-GB" sz="3600">
                <a:latin typeface="SassoonPrimaryInfant"/>
              </a:rPr>
              <a:t>Rhymes and Songs</a:t>
            </a:r>
          </a:p>
          <a:p>
            <a:pPr>
              <a:buClr>
                <a:schemeClr val="tx1"/>
              </a:buClr>
              <a:buFont typeface="Arial" panose="020B0604020202020204" pitchFamily="34" charset="0"/>
              <a:buChar char="•"/>
            </a:pPr>
            <a:r>
              <a:rPr lang="en-GB" sz="3600">
                <a:latin typeface="SassoonPrimaryInfant"/>
              </a:rPr>
              <a:t>Stories – encourage retelling of stories, looking at the pictures for clues, reading from left to right.</a:t>
            </a:r>
          </a:p>
          <a:p>
            <a:pPr>
              <a:buClr>
                <a:schemeClr val="tx1"/>
              </a:buClr>
              <a:buFont typeface="Arial" panose="020B0604020202020204" pitchFamily="34" charset="0"/>
              <a:buChar char="•"/>
            </a:pPr>
            <a:r>
              <a:rPr lang="en-GB" sz="3600">
                <a:latin typeface="SassoonPrimaryInfant"/>
              </a:rPr>
              <a:t>Look for phonics sounds and numbers in the environment. </a:t>
            </a:r>
          </a:p>
          <a:p>
            <a:pPr>
              <a:buClr>
                <a:schemeClr val="tx1"/>
              </a:buClr>
              <a:buFont typeface="Arial" panose="020B0604020202020204" pitchFamily="34" charset="0"/>
              <a:buChar char="•"/>
            </a:pPr>
            <a:r>
              <a:rPr lang="en-GB" sz="3600">
                <a:latin typeface="SassoonPrimaryInfant"/>
              </a:rPr>
              <a:t>Practising changing for PE independently and hanging a jacket on a hanger.</a:t>
            </a:r>
          </a:p>
          <a:p>
            <a:pPr>
              <a:buClr>
                <a:schemeClr val="tx1"/>
              </a:buClr>
              <a:buFont typeface="Arial" panose="020B0604020202020204" pitchFamily="34" charset="0"/>
              <a:buChar char="•"/>
            </a:pPr>
            <a:r>
              <a:rPr lang="en-GB" sz="3600">
                <a:latin typeface="SassoonPrimaryInfant"/>
              </a:rPr>
              <a:t>Recognising their name.</a:t>
            </a:r>
            <a:endParaRPr lang="en-GB" sz="3600">
              <a:latin typeface="SassoonPrimaryInfant"/>
              <a:cs typeface="Calibri Light"/>
            </a:endParaRPr>
          </a:p>
          <a:p>
            <a:pPr>
              <a:buClr>
                <a:srgbClr val="000000"/>
              </a:buClr>
              <a:buChar char="•"/>
            </a:pPr>
            <a:r>
              <a:rPr lang="en-GB" sz="3600">
                <a:latin typeface="SassoonPrimaryInfant"/>
                <a:cs typeface="Calibri Light"/>
              </a:rPr>
              <a:t>Discussing the lunch menu at home</a:t>
            </a:r>
          </a:p>
          <a:p>
            <a:endParaRPr lang="en-GB"/>
          </a:p>
          <a:p>
            <a:endParaRPr lang="en-GB">
              <a:cs typeface="Calibri Light" panose="020F0302020204030204"/>
            </a:endParaRPr>
          </a:p>
        </p:txBody>
      </p:sp>
      <p:pic>
        <p:nvPicPr>
          <p:cNvPr id="5" name="Picture 4">
            <a:extLst>
              <a:ext uri="{FF2B5EF4-FFF2-40B4-BE49-F238E27FC236}">
                <a16:creationId xmlns:a16="http://schemas.microsoft.com/office/drawing/2014/main" id="{E168C690-6951-44E5-9F5B-BEE1CA3E2555}"/>
              </a:ext>
            </a:extLst>
          </p:cNvPr>
          <p:cNvPicPr>
            <a:picLocks noChangeAspect="1"/>
          </p:cNvPicPr>
          <p:nvPr/>
        </p:nvPicPr>
        <p:blipFill>
          <a:blip r:embed="rId3"/>
          <a:stretch>
            <a:fillRect/>
          </a:stretch>
        </p:blipFill>
        <p:spPr>
          <a:xfrm>
            <a:off x="8117058" y="4790003"/>
            <a:ext cx="2959885" cy="1975724"/>
          </a:xfrm>
          <a:prstGeom prst="rect">
            <a:avLst/>
          </a:prstGeom>
        </p:spPr>
      </p:pic>
    </p:spTree>
    <p:extLst>
      <p:ext uri="{BB962C8B-B14F-4D97-AF65-F5344CB8AC3E}">
        <p14:creationId xmlns:p14="http://schemas.microsoft.com/office/powerpoint/2010/main" val="23182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8F0A-8394-598C-ED33-79FBF8C51FC9}"/>
              </a:ext>
            </a:extLst>
          </p:cNvPr>
          <p:cNvSpPr>
            <a:spLocks noGrp="1"/>
          </p:cNvSpPr>
          <p:nvPr>
            <p:ph type="title"/>
          </p:nvPr>
        </p:nvSpPr>
        <p:spPr/>
        <p:txBody>
          <a:bodyPr/>
          <a:lstStyle/>
          <a:p>
            <a:endParaRPr lang="en-GB"/>
          </a:p>
        </p:txBody>
      </p:sp>
      <p:pic>
        <p:nvPicPr>
          <p:cNvPr id="4" name="Content Placeholder 3" descr="A screenshot of a menu&#10;&#10;Description automatically generated">
            <a:extLst>
              <a:ext uri="{FF2B5EF4-FFF2-40B4-BE49-F238E27FC236}">
                <a16:creationId xmlns:a16="http://schemas.microsoft.com/office/drawing/2014/main" id="{526CD2DA-55D3-65C2-5393-EF4077C3D102}"/>
              </a:ext>
            </a:extLst>
          </p:cNvPr>
          <p:cNvPicPr>
            <a:picLocks noGrp="1" noChangeAspect="1"/>
          </p:cNvPicPr>
          <p:nvPr>
            <p:ph idx="1"/>
          </p:nvPr>
        </p:nvPicPr>
        <p:blipFill rotWithShape="1">
          <a:blip r:embed="rId2"/>
          <a:srcRect l="-699" t="8015" r="-466" b="15267"/>
          <a:stretch/>
        </p:blipFill>
        <p:spPr>
          <a:xfrm>
            <a:off x="474062" y="1177794"/>
            <a:ext cx="11158779" cy="5175330"/>
          </a:xfrm>
        </p:spPr>
      </p:pic>
    </p:spTree>
    <p:extLst>
      <p:ext uri="{BB962C8B-B14F-4D97-AF65-F5344CB8AC3E}">
        <p14:creationId xmlns:p14="http://schemas.microsoft.com/office/powerpoint/2010/main" val="409430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17FC-276D-4634-8665-A4BB49107054}"/>
              </a:ext>
            </a:extLst>
          </p:cNvPr>
          <p:cNvSpPr>
            <a:spLocks noGrp="1"/>
          </p:cNvSpPr>
          <p:nvPr>
            <p:ph type="title"/>
          </p:nvPr>
        </p:nvSpPr>
        <p:spPr>
          <a:xfrm>
            <a:off x="709612" y="167426"/>
            <a:ext cx="10772775" cy="1658198"/>
          </a:xfrm>
        </p:spPr>
        <p:txBody>
          <a:bodyPr>
            <a:normAutofit/>
          </a:bodyPr>
          <a:lstStyle/>
          <a:p>
            <a:pPr algn="ctr"/>
            <a:r>
              <a:rPr lang="en-GB" b="1">
                <a:latin typeface="SassoonPrimaryInfant"/>
              </a:rPr>
              <a:t>How do we Celebrate Successes? – </a:t>
            </a:r>
            <a:br>
              <a:rPr lang="en-GB" b="1">
                <a:latin typeface="SassoonPrimaryInfant"/>
              </a:rPr>
            </a:br>
            <a:endParaRPr lang="en-GB" b="1">
              <a:highlight>
                <a:srgbClr val="FF00FF"/>
              </a:highlight>
              <a:latin typeface="SassoonPrimaryInfant"/>
            </a:endParaRPr>
          </a:p>
        </p:txBody>
      </p:sp>
      <p:sp>
        <p:nvSpPr>
          <p:cNvPr id="3" name="Content Placeholder 2">
            <a:extLst>
              <a:ext uri="{FF2B5EF4-FFF2-40B4-BE49-F238E27FC236}">
                <a16:creationId xmlns:a16="http://schemas.microsoft.com/office/drawing/2014/main" id="{8ECC6DD8-A8DA-47F9-BF0F-BD2295C4BF48}"/>
              </a:ext>
            </a:extLst>
          </p:cNvPr>
          <p:cNvSpPr>
            <a:spLocks noGrp="1"/>
          </p:cNvSpPr>
          <p:nvPr>
            <p:ph idx="1"/>
          </p:nvPr>
        </p:nvSpPr>
        <p:spPr>
          <a:xfrm>
            <a:off x="709612" y="1444625"/>
            <a:ext cx="10515600" cy="5413375"/>
          </a:xfrm>
        </p:spPr>
        <p:txBody>
          <a:bodyPr vert="horz" lIns="91440" tIns="45720" rIns="91440" bIns="45720" rtlCol="0" anchor="t">
            <a:normAutofit lnSpcReduction="10000"/>
          </a:bodyPr>
          <a:lstStyle/>
          <a:p>
            <a:r>
              <a:rPr lang="en-GB">
                <a:latin typeface="SassoonPrimaryInfant"/>
              </a:rPr>
              <a:t>Houses and House Points:</a:t>
            </a:r>
          </a:p>
          <a:p>
            <a:r>
              <a:rPr lang="en-GB">
                <a:latin typeface="SassoonPrimaryInfant"/>
              </a:rPr>
              <a:t> </a:t>
            </a:r>
            <a:r>
              <a:rPr lang="en-GB" err="1">
                <a:highlight>
                  <a:srgbClr val="00FF00"/>
                </a:highlight>
                <a:latin typeface="SassoonPrimaryInfant"/>
              </a:rPr>
              <a:t>Delgaty</a:t>
            </a:r>
            <a:r>
              <a:rPr lang="en-GB">
                <a:highlight>
                  <a:srgbClr val="00FF00"/>
                </a:highlight>
                <a:latin typeface="SassoonPrimaryInfant"/>
              </a:rPr>
              <a:t> - Green</a:t>
            </a:r>
            <a:r>
              <a:rPr lang="en-GB">
                <a:latin typeface="SassoonPrimaryInfant"/>
              </a:rPr>
              <a:t>, </a:t>
            </a:r>
            <a:r>
              <a:rPr lang="en-GB" err="1">
                <a:highlight>
                  <a:srgbClr val="0000FF"/>
                </a:highlight>
                <a:latin typeface="SassoonPrimaryInfant"/>
              </a:rPr>
              <a:t>Craigston</a:t>
            </a:r>
            <a:r>
              <a:rPr lang="en-GB">
                <a:highlight>
                  <a:srgbClr val="0000FF"/>
                </a:highlight>
                <a:latin typeface="SassoonPrimaryInfant"/>
              </a:rPr>
              <a:t> - Blue</a:t>
            </a:r>
            <a:r>
              <a:rPr lang="en-GB">
                <a:latin typeface="SassoonPrimaryInfant"/>
              </a:rPr>
              <a:t>, </a:t>
            </a:r>
            <a:r>
              <a:rPr lang="en-GB" err="1">
                <a:highlight>
                  <a:srgbClr val="FF0000"/>
                </a:highlight>
                <a:latin typeface="SassoonPrimaryInfant"/>
              </a:rPr>
              <a:t>Forglen</a:t>
            </a:r>
            <a:r>
              <a:rPr lang="en-GB">
                <a:highlight>
                  <a:srgbClr val="FF0000"/>
                </a:highlight>
                <a:latin typeface="SassoonPrimaryInfant"/>
              </a:rPr>
              <a:t> – Red </a:t>
            </a:r>
            <a:r>
              <a:rPr lang="en-GB">
                <a:latin typeface="SassoonPrimaryInfant"/>
              </a:rPr>
              <a:t>and </a:t>
            </a:r>
            <a:r>
              <a:rPr lang="en-GB">
                <a:highlight>
                  <a:srgbClr val="FFFF00"/>
                </a:highlight>
                <a:latin typeface="SassoonPrimaryInfant"/>
              </a:rPr>
              <a:t>Hatton – Yellow</a:t>
            </a:r>
          </a:p>
          <a:p>
            <a:r>
              <a:rPr lang="en-GB">
                <a:latin typeface="SassoonPrimaryInfant"/>
              </a:rPr>
              <a:t>Celebrating successes in class. Positive Relationships Policy – Happy, Respecting, Achieving. </a:t>
            </a:r>
          </a:p>
          <a:p>
            <a:r>
              <a:rPr lang="en-GB">
                <a:latin typeface="SassoonPrimaryInfant"/>
              </a:rPr>
              <a:t>Class and School Newsletters</a:t>
            </a:r>
          </a:p>
          <a:p>
            <a:r>
              <a:rPr lang="en-GB">
                <a:latin typeface="SassoonPrimaryInfant"/>
              </a:rPr>
              <a:t>Teacher Awards at assemblies and the Golden Book</a:t>
            </a:r>
          </a:p>
          <a:p>
            <a:r>
              <a:rPr lang="en-GB">
                <a:latin typeface="SassoonPrimaryInfant"/>
              </a:rPr>
              <a:t>Wider Achievement Days – One per term </a:t>
            </a:r>
          </a:p>
          <a:p>
            <a:r>
              <a:rPr lang="en-GB">
                <a:latin typeface="SassoonPrimaryInfant"/>
              </a:rPr>
              <a:t>Open Sessions (Afternoons and Evenings, Community Cafe) </a:t>
            </a:r>
          </a:p>
          <a:p>
            <a:r>
              <a:rPr lang="en-GB">
                <a:latin typeface="SassoonPrimaryInfant"/>
              </a:rPr>
              <a:t>End of year awards ceremony </a:t>
            </a:r>
          </a:p>
          <a:p>
            <a:r>
              <a:rPr lang="en-GB">
                <a:latin typeface="SassoonPrimaryInfant"/>
              </a:rPr>
              <a:t>Social media, local press etc.</a:t>
            </a:r>
          </a:p>
          <a:p>
            <a:r>
              <a:rPr lang="en-GB">
                <a:latin typeface="SassoonPrimaryInfant"/>
              </a:rPr>
              <a:t>Super 7 Characters</a:t>
            </a:r>
          </a:p>
          <a:p>
            <a:r>
              <a:rPr lang="en-GB">
                <a:latin typeface="SassoonPrimaryInfant"/>
              </a:rPr>
              <a:t>Check the school website regularly</a:t>
            </a:r>
          </a:p>
          <a:p>
            <a:endParaRPr lang="en-GB"/>
          </a:p>
          <a:p>
            <a:endParaRPr lang="en-GB"/>
          </a:p>
        </p:txBody>
      </p:sp>
      <p:pic>
        <p:nvPicPr>
          <p:cNvPr id="5" name="Picture 4">
            <a:extLst>
              <a:ext uri="{FF2B5EF4-FFF2-40B4-BE49-F238E27FC236}">
                <a16:creationId xmlns:a16="http://schemas.microsoft.com/office/drawing/2014/main" id="{0D4CA398-A5EC-47CF-839B-D91889C0FD28}"/>
              </a:ext>
            </a:extLst>
          </p:cNvPr>
          <p:cNvPicPr>
            <a:picLocks noChangeAspect="1"/>
          </p:cNvPicPr>
          <p:nvPr/>
        </p:nvPicPr>
        <p:blipFill rotWithShape="1">
          <a:blip r:embed="rId3"/>
          <a:srcRect l="26129" t="19125" r="44234" b="7263"/>
          <a:stretch/>
        </p:blipFill>
        <p:spPr>
          <a:xfrm>
            <a:off x="8937523" y="2801369"/>
            <a:ext cx="2862522" cy="3997363"/>
          </a:xfrm>
          <a:prstGeom prst="rect">
            <a:avLst/>
          </a:prstGeom>
        </p:spPr>
      </p:pic>
    </p:spTree>
    <p:extLst>
      <p:ext uri="{BB962C8B-B14F-4D97-AF65-F5344CB8AC3E}">
        <p14:creationId xmlns:p14="http://schemas.microsoft.com/office/powerpoint/2010/main" val="82791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C383-2C61-4F82-8584-93E21AA78B85}"/>
              </a:ext>
            </a:extLst>
          </p:cNvPr>
          <p:cNvSpPr>
            <a:spLocks noGrp="1"/>
          </p:cNvSpPr>
          <p:nvPr>
            <p:ph type="title"/>
          </p:nvPr>
        </p:nvSpPr>
        <p:spPr/>
        <p:txBody>
          <a:bodyPr/>
          <a:lstStyle/>
          <a:p>
            <a:r>
              <a:rPr lang="en-GB" b="1">
                <a:latin typeface="SassoonPrimaryInfant"/>
              </a:rPr>
              <a:t>Questions and Feedback</a:t>
            </a:r>
          </a:p>
        </p:txBody>
      </p:sp>
      <p:sp>
        <p:nvSpPr>
          <p:cNvPr id="3" name="Content Placeholder 2">
            <a:extLst>
              <a:ext uri="{FF2B5EF4-FFF2-40B4-BE49-F238E27FC236}">
                <a16:creationId xmlns:a16="http://schemas.microsoft.com/office/drawing/2014/main" id="{73E3B7AF-4610-48F1-9384-991AD2F41BD7}"/>
              </a:ext>
            </a:extLst>
          </p:cNvPr>
          <p:cNvSpPr>
            <a:spLocks noGrp="1"/>
          </p:cNvSpPr>
          <p:nvPr>
            <p:ph idx="1"/>
          </p:nvPr>
        </p:nvSpPr>
        <p:spPr>
          <a:xfrm>
            <a:off x="521910" y="1750231"/>
            <a:ext cx="10753725" cy="3766185"/>
          </a:xfrm>
        </p:spPr>
        <p:txBody>
          <a:bodyPr vert="horz" lIns="91440" tIns="45720" rIns="91440" bIns="45720" rtlCol="0" anchor="t">
            <a:normAutofit/>
          </a:bodyPr>
          <a:lstStyle/>
          <a:p>
            <a:pPr marL="0" indent="0" algn="ctr">
              <a:buNone/>
            </a:pPr>
            <a:endParaRPr lang="en-GB">
              <a:latin typeface="+mj-lt"/>
            </a:endParaRPr>
          </a:p>
          <a:p>
            <a:pPr marL="0" indent="0">
              <a:buNone/>
            </a:pPr>
            <a:endParaRPr lang="en-GB">
              <a:latin typeface="+mj-lt"/>
            </a:endParaRPr>
          </a:p>
          <a:p>
            <a:pPr marL="0" indent="0" algn="ctr">
              <a:buNone/>
            </a:pPr>
            <a:r>
              <a:rPr lang="en-GB" sz="3600">
                <a:latin typeface="SassoonPrimaryInfant"/>
              </a:rPr>
              <a:t>Please follow our School Social media pages: </a:t>
            </a:r>
          </a:p>
          <a:p>
            <a:pPr marL="0" indent="0" algn="ctr">
              <a:buNone/>
            </a:pPr>
            <a:r>
              <a:rPr lang="en-GB" sz="3600">
                <a:latin typeface="SassoonPrimaryInfant"/>
              </a:rPr>
              <a:t>Turriff Primary</a:t>
            </a:r>
          </a:p>
          <a:p>
            <a:pPr marL="0" indent="0" algn="ctr">
              <a:buNone/>
            </a:pPr>
            <a:endParaRPr lang="en-GB" sz="3600">
              <a:latin typeface="SassoonPrimaryInfant"/>
            </a:endParaRPr>
          </a:p>
          <a:p>
            <a:pPr marL="0" indent="0" algn="ctr">
              <a:buNone/>
            </a:pPr>
            <a:endParaRPr lang="en-GB" sz="3600">
              <a:latin typeface="SassoonPrimaryInfant"/>
            </a:endParaRPr>
          </a:p>
          <a:p>
            <a:endParaRPr lang="en-GB"/>
          </a:p>
        </p:txBody>
      </p:sp>
      <p:pic>
        <p:nvPicPr>
          <p:cNvPr id="1028" name="Picture 4" descr="Facebook instagram logo Vectors &amp; Illustrations for Free Download | Freepik">
            <a:extLst>
              <a:ext uri="{FF2B5EF4-FFF2-40B4-BE49-F238E27FC236}">
                <a16:creationId xmlns:a16="http://schemas.microsoft.com/office/drawing/2014/main" id="{99EC0381-4915-4D79-A3C6-B79BB4614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9084" y="4292307"/>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11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pbs.twimg.com/media/DmW6PRbXgAELIp0.jpg:large">
            <a:extLst>
              <a:ext uri="{FF2B5EF4-FFF2-40B4-BE49-F238E27FC236}">
                <a16:creationId xmlns:a16="http://schemas.microsoft.com/office/drawing/2014/main" id="{9F0ED631-4CFD-43E6-9EEC-67C68BADD19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36657" y="643467"/>
            <a:ext cx="3718686"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8193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C7501F2E7E444CA91F39E172A51A13" ma:contentTypeVersion="11" ma:contentTypeDescription="Create a new document." ma:contentTypeScope="" ma:versionID="ae6002f7d7647d8b9e3a89e58d6e9b4b">
  <xsd:schema xmlns:xsd="http://www.w3.org/2001/XMLSchema" xmlns:xs="http://www.w3.org/2001/XMLSchema" xmlns:p="http://schemas.microsoft.com/office/2006/metadata/properties" xmlns:ns2="68ffc7cc-81ed-48c2-8ebe-a596c8367b81" xmlns:ns3="c8bbe166-a834-4e86-a40f-a09de692a82e" targetNamespace="http://schemas.microsoft.com/office/2006/metadata/properties" ma:root="true" ma:fieldsID="7f0906a979372b5066ba29625e89a8dd" ns2:_="" ns3:_="">
    <xsd:import namespace="68ffc7cc-81ed-48c2-8ebe-a596c8367b81"/>
    <xsd:import namespace="c8bbe166-a834-4e86-a40f-a09de692a8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ffc7cc-81ed-48c2-8ebe-a596c8367b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bbe166-a834-4e86-a40f-a09de692a8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c73662e-1da2-4817-a2c0-5a1507b30300}" ma:internalName="TaxCatchAll" ma:showField="CatchAllData" ma:web="c8bbe166-a834-4e86-a40f-a09de692a8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E7DCF5-C283-475D-8323-725D62E8575F}"/>
</file>

<file path=customXml/itemProps2.xml><?xml version="1.0" encoding="utf-8"?>
<ds:datastoreItem xmlns:ds="http://schemas.openxmlformats.org/officeDocument/2006/customXml" ds:itemID="{CCD0FA8F-169A-4A4A-B5C2-3568A62FA6B1}"/>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Widescreen</PresentationFormat>
  <Paragraphs>42</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SassoonPrimaryInfant</vt:lpstr>
      <vt:lpstr>Metropolitan</vt:lpstr>
      <vt:lpstr>Turriff Primary  P1 Curricular Evening for Parents/Carers  Wednesday 6th September   6.30pm  PRESENTATION 4</vt:lpstr>
      <vt:lpstr>Learning Across the Curriculum </vt:lpstr>
      <vt:lpstr>Learning Across the Curriculum</vt:lpstr>
      <vt:lpstr>How to Support Your Child at Home </vt:lpstr>
      <vt:lpstr>PowerPoint Presentation</vt:lpstr>
      <vt:lpstr>How do we Celebrate Successes? –  </vt:lpstr>
      <vt:lpstr>Questions and Feedback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Turriff Primary  P1 Curricular Evening for Parents/Carers  Wednesday 6th September   6.30pm  PRESENTATION 4</dc:title>
  <dc:creator>Fiona Eaton</dc:creator>
  <cp:lastModifiedBy>Fiona Eaton</cp:lastModifiedBy>
  <cp:revision>1</cp:revision>
  <dcterms:created xsi:type="dcterms:W3CDTF">2023-09-21T10:37:42Z</dcterms:created>
  <dcterms:modified xsi:type="dcterms:W3CDTF">2023-09-21T10:38:40Z</dcterms:modified>
</cp:coreProperties>
</file>